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7" r:id="rId4"/>
  </p:sldMasterIdLst>
  <p:notesMasterIdLst>
    <p:notesMasterId r:id="rId29"/>
  </p:notesMasterIdLst>
  <p:handoutMasterIdLst>
    <p:handoutMasterId r:id="rId30"/>
  </p:handoutMasterIdLst>
  <p:sldIdLst>
    <p:sldId id="256" r:id="rId5"/>
    <p:sldId id="298" r:id="rId6"/>
    <p:sldId id="312" r:id="rId7"/>
    <p:sldId id="313" r:id="rId8"/>
    <p:sldId id="314" r:id="rId9"/>
    <p:sldId id="315" r:id="rId10"/>
    <p:sldId id="316" r:id="rId11"/>
    <p:sldId id="318" r:id="rId12"/>
    <p:sldId id="319" r:id="rId13"/>
    <p:sldId id="320" r:id="rId14"/>
    <p:sldId id="321" r:id="rId15"/>
    <p:sldId id="324" r:id="rId16"/>
    <p:sldId id="325" r:id="rId17"/>
    <p:sldId id="326" r:id="rId18"/>
    <p:sldId id="327" r:id="rId19"/>
    <p:sldId id="303" r:id="rId20"/>
    <p:sldId id="288" r:id="rId21"/>
    <p:sldId id="302" r:id="rId22"/>
    <p:sldId id="304" r:id="rId23"/>
    <p:sldId id="289" r:id="rId24"/>
    <p:sldId id="290" r:id="rId25"/>
    <p:sldId id="293" r:id="rId26"/>
    <p:sldId id="294" r:id="rId27"/>
    <p:sldId id="32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5274" autoAdjust="0"/>
  </p:normalViewPr>
  <p:slideViewPr>
    <p:cSldViewPr snapToGrid="0">
      <p:cViewPr varScale="1">
        <p:scale>
          <a:sx n="71" d="100"/>
          <a:sy n="71" d="100"/>
        </p:scale>
        <p:origin x="696" y="60"/>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9/16/2025</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dirty="0"/>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9/16/2025</a:t>
            </a:fld>
            <a:endParaRP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dirty="0"/>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BAEF7705-FBF3-4611-ACB8-8781EF28FD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6AC1076-22DE-47D9-A643-E71DAA778508}" type="slidenum">
              <a:rPr lang="en-GB" altLang="en-US"/>
              <a:pPr>
                <a:spcBef>
                  <a:spcPct val="0"/>
                </a:spcBef>
              </a:pPr>
              <a:t>16</a:t>
            </a:fld>
            <a:endParaRPr lang="en-GB" altLang="en-US"/>
          </a:p>
        </p:txBody>
      </p:sp>
      <p:sp>
        <p:nvSpPr>
          <p:cNvPr id="13315" name="Rectangle 2">
            <a:extLst>
              <a:ext uri="{FF2B5EF4-FFF2-40B4-BE49-F238E27FC236}">
                <a16:creationId xmlns:a16="http://schemas.microsoft.com/office/drawing/2014/main" id="{87683A7C-EC2E-4F5C-8FC9-76CCA6C22220}"/>
              </a:ext>
            </a:extLst>
          </p:cNvPr>
          <p:cNvSpPr>
            <a:spLocks noRot="1" noChangeArrowheads="1" noTextEdit="1"/>
          </p:cNvSpPr>
          <p:nvPr>
            <p:ph type="sldImg"/>
          </p:nvPr>
        </p:nvSpPr>
        <p:spPr>
          <a:ln/>
        </p:spPr>
      </p:sp>
      <p:sp>
        <p:nvSpPr>
          <p:cNvPr id="13316" name="Rectangle 3">
            <a:extLst>
              <a:ext uri="{FF2B5EF4-FFF2-40B4-BE49-F238E27FC236}">
                <a16:creationId xmlns:a16="http://schemas.microsoft.com/office/drawing/2014/main" id="{7F47411C-D17B-4E2A-971E-68E6B8428F7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r>
              <a:rPr lang="en-GB" altLang="en-US">
                <a:latin typeface="Arial" panose="020B0604020202020204" pitchFamily="34" charset="0"/>
                <a:ea typeface="ＭＳ Ｐゴシック" panose="020B0600070205080204" pitchFamily="34" charset="-128"/>
              </a:rPr>
              <a:t> Benefits of a multi-activity course include:</a:t>
            </a:r>
          </a:p>
          <a:p>
            <a:pPr eaLnBrk="1" hangingPunct="1"/>
            <a:endParaRPr lang="en-GB" altLang="en-US">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 improved self confidence</a:t>
            </a:r>
          </a:p>
          <a:p>
            <a:pPr eaLnBrk="1" hangingPunct="1"/>
            <a:r>
              <a:rPr lang="en-GB" altLang="en-US">
                <a:latin typeface="Arial" panose="020B0604020202020204" pitchFamily="34" charset="0"/>
                <a:ea typeface="ＭＳ Ｐゴシック" panose="020B0600070205080204" pitchFamily="34" charset="-128"/>
              </a:rPr>
              <a:t>- improved team-building skills</a:t>
            </a:r>
          </a:p>
          <a:p>
            <a:pPr eaLnBrk="1" hangingPunct="1"/>
            <a:r>
              <a:rPr lang="en-GB" altLang="en-US">
                <a:latin typeface="Arial" panose="020B0604020202020204" pitchFamily="34" charset="0"/>
                <a:ea typeface="ＭＳ Ｐゴシック" panose="020B0600070205080204" pitchFamily="34" charset="-128"/>
              </a:rPr>
              <a:t>- better peer group relationships </a:t>
            </a:r>
          </a:p>
          <a:p>
            <a:pPr eaLnBrk="1" hangingPunct="1"/>
            <a:r>
              <a:rPr lang="en-GB" altLang="en-US">
                <a:latin typeface="Arial" panose="020B0604020202020204" pitchFamily="34" charset="0"/>
                <a:ea typeface="ＭＳ Ｐゴシック" panose="020B0600070205080204" pitchFamily="34" charset="-128"/>
              </a:rPr>
              <a:t>- raised self esteem </a:t>
            </a:r>
          </a:p>
          <a:p>
            <a:pPr eaLnBrk="1" hangingPunct="1"/>
            <a:r>
              <a:rPr lang="en-GB" altLang="en-US">
                <a:latin typeface="Arial" panose="020B0604020202020204" pitchFamily="34" charset="0"/>
                <a:ea typeface="ＭＳ Ｐゴシック" panose="020B0600070205080204" pitchFamily="34" charset="-128"/>
              </a:rPr>
              <a:t>- increased motivation.</a:t>
            </a:r>
          </a:p>
          <a:p>
            <a:pPr algn="just" eaLnBrk="1" hangingPunct="1"/>
            <a:endParaRPr lang="en-US"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48BE52F7-A749-49AA-8213-5BEF57C4B2F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CCAF1EE0-F1FF-4B51-BEB3-8C42C783DC6F}" type="slidenum">
              <a:rPr lang="en-GB" altLang="en-US"/>
              <a:pPr>
                <a:spcBef>
                  <a:spcPct val="0"/>
                </a:spcBef>
              </a:pPr>
              <a:t>17</a:t>
            </a:fld>
            <a:endParaRPr lang="en-GB" altLang="en-US"/>
          </a:p>
        </p:txBody>
      </p:sp>
      <p:sp>
        <p:nvSpPr>
          <p:cNvPr id="15363" name="Rectangle 2">
            <a:extLst>
              <a:ext uri="{FF2B5EF4-FFF2-40B4-BE49-F238E27FC236}">
                <a16:creationId xmlns:a16="http://schemas.microsoft.com/office/drawing/2014/main" id="{0AC08E61-A3A2-4A6B-96EA-BA5B784928B3}"/>
              </a:ext>
            </a:extLst>
          </p:cNvPr>
          <p:cNvSpPr>
            <a:spLocks noRot="1" noChangeArrowheads="1" noTextEdit="1"/>
          </p:cNvSpPr>
          <p:nvPr>
            <p:ph type="sldImg"/>
          </p:nvPr>
        </p:nvSpPr>
        <p:spPr>
          <a:ln/>
        </p:spPr>
      </p:sp>
      <p:sp>
        <p:nvSpPr>
          <p:cNvPr id="44035" name="Rectangle 3">
            <a:extLst>
              <a:ext uri="{FF2B5EF4-FFF2-40B4-BE49-F238E27FC236}">
                <a16:creationId xmlns:a16="http://schemas.microsoft.com/office/drawing/2014/main" id="{7266E286-0397-4D87-B179-95D1DE9C74AC}"/>
              </a:ext>
            </a:extLst>
          </p:cNvPr>
          <p:cNvSpPr>
            <a:spLocks noGrp="1" noChangeArrowheads="1"/>
          </p:cNvSpPr>
          <p:nvPr>
            <p:ph type="body" idx="1"/>
          </p:nvPr>
        </p:nvSpPr>
        <p:spPr>
          <a:ln/>
          <a:extLst>
            <a:ext uri="{909E8E84-426E-40dd-AFC4-6F175D3DCCD1}"/>
            <a:ext uri="{91240B29-F687-4f45-9708-019B960494DF}"/>
          </a:extLst>
        </p:spPr>
        <p:txBody>
          <a:bodyPr/>
          <a:lstStyle/>
          <a:p>
            <a:pPr marL="171450" indent="-171450">
              <a:buFont typeface="Arial"/>
              <a:buChar char="•"/>
              <a:defRPr/>
            </a:pPr>
            <a:r>
              <a:rPr lang="en-GB" dirty="0"/>
              <a:t>The activities shown offer individual as well as team challenges</a:t>
            </a:r>
          </a:p>
          <a:p>
            <a:pPr marL="171450" indent="-171450">
              <a:buFont typeface="Arial"/>
              <a:buChar char="•"/>
              <a:defRPr/>
            </a:pPr>
            <a:r>
              <a:rPr lang="en-GB" dirty="0"/>
              <a:t>Activities are designed to encourage new skills and develop existing ones</a:t>
            </a:r>
          </a:p>
          <a:p>
            <a:pPr marL="171450" indent="-171450">
              <a:buFont typeface="Arial"/>
              <a:buChar char="•"/>
              <a:defRPr/>
            </a:pPr>
            <a:r>
              <a:rPr lang="en-GB" dirty="0"/>
              <a:t>Specific activities can be requested (though not guaranteed) and the programme is discussed on arrival at the centre</a:t>
            </a:r>
          </a:p>
          <a:p>
            <a:pPr eaLnBrk="1" hangingPunct="1">
              <a:defRPr/>
            </a:pPr>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A2A41388-50D5-4177-82C2-11CA0DA94C0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03BADD2-BD56-4645-83F0-E30D074AE167}" type="slidenum">
              <a:rPr lang="en-GB" altLang="en-US"/>
              <a:pPr>
                <a:spcBef>
                  <a:spcPct val="0"/>
                </a:spcBef>
              </a:pPr>
              <a:t>18</a:t>
            </a:fld>
            <a:endParaRPr lang="en-GB" altLang="en-US"/>
          </a:p>
        </p:txBody>
      </p:sp>
      <p:sp>
        <p:nvSpPr>
          <p:cNvPr id="17411" name="Rectangle 2">
            <a:extLst>
              <a:ext uri="{FF2B5EF4-FFF2-40B4-BE49-F238E27FC236}">
                <a16:creationId xmlns:a16="http://schemas.microsoft.com/office/drawing/2014/main" id="{B2102A3B-BC0E-49C6-93D4-C1975380688B}"/>
              </a:ext>
            </a:extLst>
          </p:cNvPr>
          <p:cNvSpPr>
            <a:spLocks noRot="1" noChangeArrowheads="1" noTextEdit="1"/>
          </p:cNvSpPr>
          <p:nvPr>
            <p:ph type="sldImg"/>
          </p:nvPr>
        </p:nvSpPr>
        <p:spPr>
          <a:ln/>
        </p:spPr>
      </p:sp>
      <p:sp>
        <p:nvSpPr>
          <p:cNvPr id="17412" name="Rectangle 3">
            <a:extLst>
              <a:ext uri="{FF2B5EF4-FFF2-40B4-BE49-F238E27FC236}">
                <a16:creationId xmlns:a16="http://schemas.microsoft.com/office/drawing/2014/main" id="{62A7DF70-4702-4A6A-9B59-68688E890E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88FDBE58-F585-4790-8B98-AF010A92911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9797608-7212-45F7-A54E-6C4210C1F311}" type="slidenum">
              <a:rPr lang="en-GB" altLang="en-US"/>
              <a:pPr>
                <a:spcBef>
                  <a:spcPct val="0"/>
                </a:spcBef>
              </a:pPr>
              <a:t>19</a:t>
            </a:fld>
            <a:endParaRPr lang="en-GB" altLang="en-US"/>
          </a:p>
        </p:txBody>
      </p:sp>
      <p:sp>
        <p:nvSpPr>
          <p:cNvPr id="19459" name="Rectangle 2">
            <a:extLst>
              <a:ext uri="{FF2B5EF4-FFF2-40B4-BE49-F238E27FC236}">
                <a16:creationId xmlns:a16="http://schemas.microsoft.com/office/drawing/2014/main" id="{2E1E0F77-0228-4901-A4CF-13E530A568BD}"/>
              </a:ext>
            </a:extLst>
          </p:cNvPr>
          <p:cNvSpPr>
            <a:spLocks noRot="1" noChangeArrowheads="1" noTextEdit="1"/>
          </p:cNvSpPr>
          <p:nvPr>
            <p:ph type="sldImg"/>
          </p:nvPr>
        </p:nvSpPr>
        <p:spPr>
          <a:ln/>
        </p:spPr>
      </p:sp>
      <p:sp>
        <p:nvSpPr>
          <p:cNvPr id="19460" name="Rectangle 3">
            <a:extLst>
              <a:ext uri="{FF2B5EF4-FFF2-40B4-BE49-F238E27FC236}">
                <a16:creationId xmlns:a16="http://schemas.microsoft.com/office/drawing/2014/main" id="{AA6D7BEC-5E6D-4B4A-9371-816B1A3A6B2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GB" altLang="en-US">
                <a:latin typeface="Arial" panose="020B0604020202020204" pitchFamily="34" charset="0"/>
                <a:ea typeface="ＭＳ Ｐゴシック" panose="020B0600070205080204" pitchFamily="34" charset="-128"/>
              </a:rPr>
              <a:t>The centre can accommodate 156 guests at a time with accommodation in the main house</a:t>
            </a:r>
          </a:p>
          <a:p>
            <a:pPr>
              <a:buFontTx/>
              <a:buChar char="•"/>
            </a:pPr>
            <a:r>
              <a:rPr lang="en-GB" altLang="en-US">
                <a:latin typeface="Arial" panose="020B0604020202020204" pitchFamily="34" charset="0"/>
                <a:ea typeface="ＭＳ Ｐゴシック" panose="020B0600070205080204" pitchFamily="34" charset="-128"/>
              </a:rPr>
              <a:t>Teachers are usually accommodated in twin or triple rooms with en suite and hot drink facilities </a:t>
            </a:r>
          </a:p>
          <a:p>
            <a:pPr>
              <a:buFontTx/>
              <a:buChar char="•"/>
            </a:pPr>
            <a:r>
              <a:rPr lang="en-GB" altLang="en-US">
                <a:latin typeface="Arial" panose="020B0604020202020204" pitchFamily="34" charset="0"/>
                <a:ea typeface="ＭＳ Ｐゴシック" panose="020B0600070205080204" pitchFamily="34" charset="-128"/>
              </a:rPr>
              <a:t>All rooms are lockable (party leader given master key)</a:t>
            </a:r>
          </a:p>
          <a:p>
            <a:pPr>
              <a:buFontTx/>
              <a:buChar char="•"/>
            </a:pPr>
            <a:r>
              <a:rPr lang="en-GB" altLang="en-US">
                <a:latin typeface="Arial" panose="020B0604020202020204" pitchFamily="34" charset="0"/>
                <a:ea typeface="ＭＳ Ｐゴシック" panose="020B0600070205080204" pitchFamily="34" charset="-128"/>
              </a:rPr>
              <a:t>All exterior doors and gates are locked at night but can be opened from the inside in an emergency without the need for unlocking</a:t>
            </a:r>
          </a:p>
          <a:p>
            <a:pPr>
              <a:buFontTx/>
              <a:buChar char="•"/>
            </a:pPr>
            <a:r>
              <a:rPr lang="en-GB" altLang="en-US">
                <a:latin typeface="Arial" panose="020B0604020202020204" pitchFamily="34" charset="0"/>
                <a:ea typeface="ＭＳ Ｐゴシック" panose="020B0600070205080204" pitchFamily="34" charset="-128"/>
              </a:rPr>
              <a:t>A PGL staff member is available on duty throughout the night (contactable by phone)</a:t>
            </a:r>
          </a:p>
          <a:p>
            <a:pPr>
              <a:buFontTx/>
              <a:buChar char="•"/>
            </a:pPr>
            <a:r>
              <a:rPr lang="en-GB" altLang="en-US">
                <a:latin typeface="Arial" panose="020B0604020202020204" pitchFamily="34" charset="0"/>
                <a:ea typeface="ＭＳ Ｐゴシック" panose="020B0600070205080204" pitchFamily="34" charset="-128"/>
              </a:rPr>
              <a:t>The extensive facilities (other than activity bases) are available to your group during free time</a:t>
            </a:r>
          </a:p>
          <a:p>
            <a:endParaRPr lang="en-GB" altLang="en-US">
              <a:latin typeface="Arial" panose="020B0604020202020204" pitchFamily="34" charset="0"/>
              <a:ea typeface="ＭＳ Ｐゴシック" panose="020B0600070205080204" pitchFamily="34" charset="-128"/>
            </a:endParaRPr>
          </a:p>
          <a:p>
            <a:pPr algn="just" eaLnBrk="1" hangingPunct="1"/>
            <a:endParaRPr lang="en-GB"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FD6C32CF-5F57-4BBC-B6A9-B00D2ED8FD4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7F7E9D03-7DB7-4F75-8711-E372F4F7011C}" type="slidenum">
              <a:rPr lang="en-GB" altLang="en-US"/>
              <a:pPr>
                <a:spcBef>
                  <a:spcPct val="0"/>
                </a:spcBef>
              </a:pPr>
              <a:t>20</a:t>
            </a:fld>
            <a:endParaRPr lang="en-GB" altLang="en-US"/>
          </a:p>
        </p:txBody>
      </p:sp>
      <p:sp>
        <p:nvSpPr>
          <p:cNvPr id="21507" name="Rectangle 2">
            <a:extLst>
              <a:ext uri="{FF2B5EF4-FFF2-40B4-BE49-F238E27FC236}">
                <a16:creationId xmlns:a16="http://schemas.microsoft.com/office/drawing/2014/main" id="{BC3996A1-DC84-471B-8999-0CBEE0448C25}"/>
              </a:ext>
            </a:extLst>
          </p:cNvPr>
          <p:cNvSpPr>
            <a:spLocks noRot="1" noChangeArrowheads="1" noTextEdit="1"/>
          </p:cNvSpPr>
          <p:nvPr>
            <p:ph type="sldImg"/>
          </p:nvPr>
        </p:nvSpPr>
        <p:spPr>
          <a:ln/>
        </p:spPr>
      </p:sp>
      <p:sp>
        <p:nvSpPr>
          <p:cNvPr id="21508" name="Rectangle 3">
            <a:extLst>
              <a:ext uri="{FF2B5EF4-FFF2-40B4-BE49-F238E27FC236}">
                <a16:creationId xmlns:a16="http://schemas.microsoft.com/office/drawing/2014/main" id="{D8612A5B-4DD5-420E-970F-922AD5C9BD6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eaLnBrk="1" hangingPunct="1"/>
            <a:endParaRPr lang="en-US"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09F963A1-5A0A-4ED8-8471-376137D8070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8F366E33-C67D-4B74-BEA0-0657BC6B9A1E}" type="slidenum">
              <a:rPr lang="en-GB" altLang="en-US"/>
              <a:pPr>
                <a:spcBef>
                  <a:spcPct val="0"/>
                </a:spcBef>
              </a:pPr>
              <a:t>21</a:t>
            </a:fld>
            <a:endParaRPr lang="en-GB" altLang="en-US"/>
          </a:p>
        </p:txBody>
      </p:sp>
      <p:sp>
        <p:nvSpPr>
          <p:cNvPr id="23555" name="Rectangle 2">
            <a:extLst>
              <a:ext uri="{FF2B5EF4-FFF2-40B4-BE49-F238E27FC236}">
                <a16:creationId xmlns:a16="http://schemas.microsoft.com/office/drawing/2014/main" id="{40EA3D5B-2AE2-4B22-87F6-D62B95609C8E}"/>
              </a:ext>
            </a:extLst>
          </p:cNvPr>
          <p:cNvSpPr>
            <a:spLocks noRot="1" noChangeArrowheads="1" noTextEdit="1"/>
          </p:cNvSpPr>
          <p:nvPr>
            <p:ph type="sldImg"/>
          </p:nvPr>
        </p:nvSpPr>
        <p:spPr>
          <a:ln/>
        </p:spPr>
      </p:sp>
      <p:sp>
        <p:nvSpPr>
          <p:cNvPr id="23556" name="Rectangle 3">
            <a:extLst>
              <a:ext uri="{FF2B5EF4-FFF2-40B4-BE49-F238E27FC236}">
                <a16:creationId xmlns:a16="http://schemas.microsoft.com/office/drawing/2014/main" id="{FAAEAA4E-B008-465B-8C21-EEBB1D68605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GB" altLang="en-US">
                <a:latin typeface="Arial" panose="020B0604020202020204" pitchFamily="34" charset="0"/>
                <a:ea typeface="ＭＳ Ｐゴシック" panose="020B0600070205080204" pitchFamily="34" charset="-128"/>
              </a:rPr>
              <a:t>We continually invest in healthy menus with freshly cooked ingredients obtained from fully traceable audited suppliers</a:t>
            </a:r>
          </a:p>
          <a:p>
            <a:pPr>
              <a:buFontTx/>
              <a:buChar char="•"/>
            </a:pPr>
            <a:r>
              <a:rPr lang="en-GB" altLang="en-US">
                <a:latin typeface="Arial" panose="020B0604020202020204" pitchFamily="34" charset="0"/>
                <a:ea typeface="ＭＳ Ｐゴシック" panose="020B0600070205080204" pitchFamily="34" charset="-128"/>
              </a:rPr>
              <a:t>Processed food is avoided and meals meet Local Authority guidelines</a:t>
            </a:r>
          </a:p>
          <a:p>
            <a:pPr>
              <a:buFontTx/>
              <a:buChar char="•"/>
            </a:pPr>
            <a:r>
              <a:rPr lang="en-GB" altLang="en-US">
                <a:latin typeface="Arial" panose="020B0604020202020204" pitchFamily="34" charset="0"/>
                <a:ea typeface="ＭＳ Ｐゴシック" panose="020B0600070205080204" pitchFamily="34" charset="-128"/>
              </a:rPr>
              <a:t>There will be hot and cold options available at every meal </a:t>
            </a:r>
          </a:p>
          <a:p>
            <a:pPr>
              <a:buFontTx/>
              <a:buChar char="•"/>
            </a:pPr>
            <a:r>
              <a:rPr lang="en-GB" altLang="en-US">
                <a:latin typeface="Arial" panose="020B0604020202020204" pitchFamily="34" charset="0"/>
                <a:ea typeface="ＭＳ Ｐゴシック" panose="020B0600070205080204" pitchFamily="34" charset="-128"/>
              </a:rPr>
              <a:t>At lunch and dinner the buffet includes a salad bar and mixed fruit basket plus hot and cold drinks</a:t>
            </a:r>
          </a:p>
          <a:p>
            <a:pPr>
              <a:buFontTx/>
              <a:buChar char="•"/>
            </a:pPr>
            <a:r>
              <a:rPr lang="en-GB" altLang="en-US">
                <a:latin typeface="Arial" panose="020B0604020202020204" pitchFamily="34" charset="0"/>
                <a:ea typeface="ＭＳ Ｐゴシック" panose="020B0600070205080204" pitchFamily="34" charset="-128"/>
              </a:rPr>
              <a:t>Our caterers can deal with </a:t>
            </a:r>
            <a:r>
              <a:rPr lang="en-GB" altLang="en-US" u="sng">
                <a:latin typeface="Arial" panose="020B0604020202020204" pitchFamily="34" charset="0"/>
                <a:ea typeface="ＭＳ Ｐゴシック" panose="020B0600070205080204" pitchFamily="34" charset="-128"/>
              </a:rPr>
              <a:t>most </a:t>
            </a:r>
            <a:r>
              <a:rPr lang="en-GB" altLang="en-US">
                <a:latin typeface="Arial" panose="020B0604020202020204" pitchFamily="34" charset="0"/>
                <a:ea typeface="ＭＳ Ｐゴシック" panose="020B0600070205080204" pitchFamily="34" charset="-128"/>
              </a:rPr>
              <a:t>dietary requirements but please ensure the party leader is aware of any dietary requirements well in advance</a:t>
            </a:r>
          </a:p>
          <a:p>
            <a:pPr>
              <a:buFontTx/>
              <a:buChar char="•"/>
            </a:pPr>
            <a:r>
              <a:rPr lang="en-GB" altLang="en-US">
                <a:latin typeface="Arial" panose="020B0604020202020204" pitchFamily="34" charset="0"/>
                <a:ea typeface="ＭＳ Ｐゴシック" panose="020B0600070205080204" pitchFamily="34" charset="-128"/>
              </a:rPr>
              <a:t>More food is always available if required</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FEEC3513-78CB-4CBF-A91D-E57B194F2C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298E6688-C6EB-4BA3-9562-F6B2F611D0CD}" type="slidenum">
              <a:rPr lang="en-GB" altLang="en-US"/>
              <a:pPr>
                <a:spcBef>
                  <a:spcPct val="0"/>
                </a:spcBef>
              </a:pPr>
              <a:t>22</a:t>
            </a:fld>
            <a:endParaRPr lang="en-GB" altLang="en-US"/>
          </a:p>
        </p:txBody>
      </p:sp>
      <p:sp>
        <p:nvSpPr>
          <p:cNvPr id="25603" name="Rectangle 2">
            <a:extLst>
              <a:ext uri="{FF2B5EF4-FFF2-40B4-BE49-F238E27FC236}">
                <a16:creationId xmlns:a16="http://schemas.microsoft.com/office/drawing/2014/main" id="{4D0783BF-AEC8-4478-9B86-F7B32157D57C}"/>
              </a:ext>
            </a:extLst>
          </p:cNvPr>
          <p:cNvSpPr>
            <a:spLocks noRot="1" noChangeArrowheads="1" noTextEdit="1"/>
          </p:cNvSpPr>
          <p:nvPr>
            <p:ph type="sldImg"/>
          </p:nvPr>
        </p:nvSpPr>
        <p:spPr>
          <a:ln/>
        </p:spPr>
      </p:sp>
      <p:sp>
        <p:nvSpPr>
          <p:cNvPr id="25604" name="Rectangle 3">
            <a:extLst>
              <a:ext uri="{FF2B5EF4-FFF2-40B4-BE49-F238E27FC236}">
                <a16:creationId xmlns:a16="http://schemas.microsoft.com/office/drawing/2014/main" id="{C113AAB6-3022-4A05-ACCD-05E7D7CD30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lnSpc>
                <a:spcPct val="80000"/>
              </a:lnSpc>
              <a:buFontTx/>
              <a:buChar char="•"/>
            </a:pPr>
            <a:r>
              <a:rPr lang="en-GB" altLang="en-US">
                <a:latin typeface="Arial" panose="020B0604020202020204" pitchFamily="34" charset="0"/>
                <a:ea typeface="ＭＳ Ｐゴシック" panose="020B0600070205080204" pitchFamily="34" charset="-128"/>
              </a:rPr>
              <a:t>PGL includes extensive </a:t>
            </a:r>
            <a:r>
              <a:rPr lang="en-GB" altLang="en-US" b="1">
                <a:latin typeface="Arial" panose="020B0604020202020204" pitchFamily="34" charset="0"/>
                <a:ea typeface="ＭＳ Ｐゴシック" panose="020B0600070205080204" pitchFamily="34" charset="-128"/>
              </a:rPr>
              <a:t>insurance cover</a:t>
            </a:r>
            <a:r>
              <a:rPr lang="en-GB" altLang="en-US">
                <a:latin typeface="Arial" panose="020B0604020202020204" pitchFamily="34" charset="0"/>
                <a:ea typeface="ＭＳ Ｐゴシック" panose="020B0600070205080204" pitchFamily="34" charset="-128"/>
              </a:rPr>
              <a:t> organised through travel insurance specialists (see separate insurance details)</a:t>
            </a:r>
          </a:p>
          <a:p>
            <a:pPr marL="171450" indent="-171450" eaLnBrk="1" hangingPunct="1">
              <a:lnSpc>
                <a:spcPct val="80000"/>
              </a:lnSpc>
              <a:buFontTx/>
              <a:buChar char="•"/>
            </a:pPr>
            <a:r>
              <a:rPr lang="en-GB" altLang="en-US">
                <a:latin typeface="Arial" panose="020B0604020202020204" pitchFamily="34" charset="0"/>
                <a:ea typeface="ＭＳ Ｐゴシック" panose="020B0600070205080204" pitchFamily="34" charset="-128"/>
              </a:rPr>
              <a:t>Please limit luggage to one case/bag per person and one item of hand luggage for carrying food etc. on the journey</a:t>
            </a:r>
          </a:p>
          <a:p>
            <a:pPr marL="171450" indent="-171450" eaLnBrk="1" hangingPunct="1">
              <a:lnSpc>
                <a:spcPct val="80000"/>
              </a:lnSpc>
              <a:buFontTx/>
              <a:buChar char="•"/>
            </a:pPr>
            <a:r>
              <a:rPr lang="en-GB" altLang="en-US">
                <a:latin typeface="Arial" panose="020B0604020202020204" pitchFamily="34" charset="0"/>
                <a:ea typeface="ＭＳ Ｐゴシック" panose="020B0600070205080204" pitchFamily="34" charset="-128"/>
              </a:rPr>
              <a:t>The </a:t>
            </a:r>
            <a:r>
              <a:rPr lang="en-GB" altLang="en-US" b="1">
                <a:latin typeface="Arial" panose="020B0604020202020204" pitchFamily="34" charset="0"/>
                <a:ea typeface="ＭＳ Ｐゴシック" panose="020B0600070205080204" pitchFamily="34" charset="-128"/>
              </a:rPr>
              <a:t>kit list</a:t>
            </a:r>
            <a:r>
              <a:rPr lang="en-GB" altLang="en-US">
                <a:latin typeface="Arial" panose="020B0604020202020204" pitchFamily="34" charset="0"/>
                <a:ea typeface="ＭＳ Ｐゴシック" panose="020B0600070205080204" pitchFamily="34" charset="-128"/>
              </a:rPr>
              <a:t> is provided on the Parent Pupil Information Leaflets however we would like to stress that:</a:t>
            </a:r>
          </a:p>
          <a:p>
            <a:pPr marL="647700" lvl="1" indent="-190500" eaLnBrk="1" hangingPunct="1">
              <a:lnSpc>
                <a:spcPct val="80000"/>
              </a:lnSpc>
              <a:buFontTx/>
              <a:buAutoNum type="arabicPeriod"/>
            </a:pPr>
            <a:r>
              <a:rPr lang="en-GB" altLang="en-US">
                <a:latin typeface="Arial" panose="020B0604020202020204" pitchFamily="34" charset="0"/>
                <a:ea typeface="ＭＳ Ｐゴシック" panose="020B0600070205080204" pitchFamily="34" charset="-128"/>
              </a:rPr>
              <a:t>Old, casual clothes are recommended</a:t>
            </a:r>
          </a:p>
          <a:p>
            <a:pPr marL="647700" lvl="1" indent="-190500" eaLnBrk="1" hangingPunct="1">
              <a:lnSpc>
                <a:spcPct val="80000"/>
              </a:lnSpc>
              <a:buFontTx/>
              <a:buAutoNum type="arabicPeriod"/>
            </a:pPr>
            <a:r>
              <a:rPr lang="en-GB" altLang="en-US">
                <a:latin typeface="Arial" panose="020B0604020202020204" pitchFamily="34" charset="0"/>
                <a:ea typeface="ＭＳ Ｐゴシック" panose="020B0600070205080204" pitchFamily="34" charset="-128"/>
              </a:rPr>
              <a:t>Pack more clothes if it is likely to be wet weather</a:t>
            </a:r>
          </a:p>
          <a:p>
            <a:pPr marL="647700" lvl="1" indent="-190500" eaLnBrk="1" hangingPunct="1">
              <a:lnSpc>
                <a:spcPct val="80000"/>
              </a:lnSpc>
              <a:buFontTx/>
              <a:buAutoNum type="arabicPeriod"/>
            </a:pPr>
            <a:r>
              <a:rPr lang="en-GB" altLang="en-US">
                <a:latin typeface="Arial" panose="020B0604020202020204" pitchFamily="34" charset="0"/>
                <a:ea typeface="ＭＳ Ｐゴシック" panose="020B0600070205080204" pitchFamily="34" charset="-128"/>
              </a:rPr>
              <a:t>All clothing should be marked with the student</a:t>
            </a:r>
            <a:r>
              <a:rPr lang="ja-JP" altLang="en-GB">
                <a:latin typeface="Arial" panose="020B0604020202020204" pitchFamily="34" charset="0"/>
                <a:ea typeface="ＭＳ Ｐゴシック" panose="020B0600070205080204" pitchFamily="34" charset="-128"/>
              </a:rPr>
              <a:t>’</a:t>
            </a:r>
            <a:r>
              <a:rPr lang="en-GB" altLang="ja-JP">
                <a:latin typeface="Arial" panose="020B0604020202020204" pitchFamily="34" charset="0"/>
                <a:ea typeface="ＭＳ Ｐゴシック" panose="020B0600070205080204" pitchFamily="34" charset="-128"/>
              </a:rPr>
              <a:t>s name and school</a:t>
            </a:r>
          </a:p>
          <a:p>
            <a:pPr marL="647700" lvl="1" indent="-190500" eaLnBrk="1" hangingPunct="1">
              <a:lnSpc>
                <a:spcPct val="80000"/>
              </a:lnSpc>
              <a:buFontTx/>
              <a:buAutoNum type="arabicPeriod"/>
            </a:pPr>
            <a:r>
              <a:rPr lang="en-GB" altLang="en-US">
                <a:latin typeface="Arial" panose="020B0604020202020204" pitchFamily="34" charset="0"/>
                <a:ea typeface="ＭＳ Ｐゴシック" panose="020B0600070205080204" pitchFamily="34" charset="-128"/>
              </a:rPr>
              <a:t>Brand new and expensive items (such as mobile phones) should be left at home</a:t>
            </a:r>
          </a:p>
          <a:p>
            <a:pPr marL="171450" indent="-171450" eaLnBrk="1" hangingPunct="1">
              <a:lnSpc>
                <a:spcPct val="80000"/>
              </a:lnSpc>
            </a:pPr>
            <a:endParaRPr lang="en-GB" altLang="en-US">
              <a:latin typeface="Arial" panose="020B0604020202020204" pitchFamily="34" charset="0"/>
              <a:ea typeface="ＭＳ Ｐゴシック" panose="020B0600070205080204" pitchFamily="34" charset="-128"/>
            </a:endParaRPr>
          </a:p>
          <a:p>
            <a:pPr marL="171450" indent="-171450" eaLnBrk="1" hangingPunct="1">
              <a:lnSpc>
                <a:spcPct val="80000"/>
              </a:lnSpc>
              <a:buFontTx/>
              <a:buChar char="•"/>
            </a:pPr>
            <a:r>
              <a:rPr lang="en-GB" altLang="en-US" b="1">
                <a:latin typeface="Arial" panose="020B0604020202020204" pitchFamily="34" charset="0"/>
                <a:ea typeface="ＭＳ Ｐゴシック" panose="020B0600070205080204" pitchFamily="34" charset="-128"/>
              </a:rPr>
              <a:t>Pocket money</a:t>
            </a:r>
            <a:r>
              <a:rPr lang="en-GB" altLang="en-US">
                <a:latin typeface="Arial" panose="020B0604020202020204" pitchFamily="34" charset="0"/>
                <a:ea typeface="ＭＳ Ｐゴシック" panose="020B0600070205080204" pitchFamily="34" charset="-128"/>
              </a:rPr>
              <a:t> - It is very much up to you. As a guide, a figure of £5.00 - £10.00 per day would be reasonable</a:t>
            </a:r>
          </a:p>
          <a:p>
            <a:pPr marL="171450" indent="-171450" eaLnBrk="1" hangingPunct="1">
              <a:lnSpc>
                <a:spcPct val="80000"/>
              </a:lnSpc>
              <a:buFontTx/>
              <a:buChar char="•"/>
            </a:pPr>
            <a:r>
              <a:rPr lang="en-GB" altLang="en-US" b="1">
                <a:latin typeface="Arial" panose="020B0604020202020204" pitchFamily="34" charset="0"/>
                <a:ea typeface="ＭＳ Ｐゴシック" panose="020B0600070205080204" pitchFamily="34" charset="-128"/>
              </a:rPr>
              <a:t>Electrical appliances</a:t>
            </a:r>
            <a:r>
              <a:rPr lang="en-GB" altLang="en-US">
                <a:latin typeface="Arial" panose="020B0604020202020204" pitchFamily="34" charset="0"/>
                <a:ea typeface="ＭＳ Ｐゴシック" panose="020B0600070205080204" pitchFamily="34" charset="-128"/>
              </a:rPr>
              <a:t> - Guests are responsible for the safety of any electrical appliances brought to centre. The Centre Manager reserves the right to ask for appliances not to be used if they appear to be unsafe</a:t>
            </a:r>
          </a:p>
          <a:p>
            <a:pPr marL="171450" indent="-171450" eaLnBrk="1" hangingPunct="1">
              <a:lnSpc>
                <a:spcPct val="80000"/>
              </a:lnSpc>
              <a:buFontTx/>
              <a:buChar char="•"/>
            </a:pPr>
            <a:r>
              <a:rPr lang="en-GB" altLang="en-US" b="1">
                <a:latin typeface="Arial" panose="020B0604020202020204" pitchFamily="34" charset="0"/>
                <a:ea typeface="ＭＳ Ｐゴシック" panose="020B0600070205080204" pitchFamily="34" charset="-128"/>
              </a:rPr>
              <a:t>Deodorants</a:t>
            </a:r>
            <a:r>
              <a:rPr lang="en-GB" altLang="en-US">
                <a:latin typeface="Arial" panose="020B0604020202020204" pitchFamily="34" charset="0"/>
                <a:ea typeface="ＭＳ Ｐゴシック" panose="020B0600070205080204" pitchFamily="34" charset="-128"/>
              </a:rPr>
              <a:t> - It is advised that children bring roll-on deodorants rather than aerosol deodorants as these can often set off fire alarms</a:t>
            </a:r>
          </a:p>
          <a:p>
            <a:pPr marL="171450" indent="-171450" eaLnBrk="1" hangingPunct="1">
              <a:lnSpc>
                <a:spcPct val="80000"/>
              </a:lnSpc>
              <a:buFontTx/>
              <a:buChar char="•"/>
            </a:pPr>
            <a:r>
              <a:rPr lang="en-GB" altLang="en-US" b="1">
                <a:latin typeface="Arial" panose="020B0604020202020204" pitchFamily="34" charset="0"/>
                <a:ea typeface="ＭＳ Ｐゴシック" panose="020B0600070205080204" pitchFamily="34" charset="-128"/>
              </a:rPr>
              <a:t>Laundry facilities - </a:t>
            </a:r>
            <a:r>
              <a:rPr lang="en-GB" altLang="en-US">
                <a:latin typeface="Arial" panose="020B0604020202020204" pitchFamily="34" charset="0"/>
                <a:ea typeface="ＭＳ Ｐゴシック" panose="020B0600070205080204" pitchFamily="34" charset="-128"/>
              </a:rPr>
              <a:t>There are limited laundry facilities on centre and therefore they can only be used in an emergency</a:t>
            </a:r>
          </a:p>
          <a:p>
            <a:pPr marL="171450" indent="-171450" eaLnBrk="1" hangingPunct="1">
              <a:lnSpc>
                <a:spcPct val="80000"/>
              </a:lnSpc>
              <a:buFontTx/>
              <a:buChar char="•"/>
            </a:pPr>
            <a:r>
              <a:rPr lang="en-GB" altLang="en-US" b="1">
                <a:latin typeface="Arial" panose="020B0604020202020204" pitchFamily="34" charset="0"/>
                <a:ea typeface="ＭＳ Ｐゴシック" panose="020B0600070205080204" pitchFamily="34" charset="-128"/>
              </a:rPr>
              <a:t>Contacting your child - </a:t>
            </a:r>
            <a:r>
              <a:rPr lang="en-GB" altLang="en-US">
                <a:latin typeface="Arial" panose="020B0604020202020204" pitchFamily="34" charset="0"/>
                <a:ea typeface="ＭＳ Ｐゴシック" panose="020B0600070205080204" pitchFamily="34" charset="-128"/>
              </a:rPr>
              <a:t>Parents are asked not to call the centre except in an emergency. The centre telephones are business lines and may be needed for emergencies</a:t>
            </a:r>
            <a:endParaRPr lang="en-US" altLang="en-US">
              <a:latin typeface="Arial" panose="020B0604020202020204" pitchFamily="34" charset="0"/>
              <a:ea typeface="ＭＳ Ｐゴシック" panose="020B0600070205080204" pitchFamily="34" charset="-128"/>
            </a:endParaRPr>
          </a:p>
          <a:p>
            <a:pPr marL="171450" indent="-171450" eaLnBrk="1" hangingPunct="1"/>
            <a:endParaRPr lang="en-GB" altLang="en-US" i="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6D24B7EB-D4B7-4BAE-943E-BDD289C5AA3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4C97530A-71F9-4884-87D5-60113FCBA241}" type="slidenum">
              <a:rPr lang="en-GB" altLang="en-US"/>
              <a:pPr>
                <a:spcBef>
                  <a:spcPct val="0"/>
                </a:spcBef>
              </a:pPr>
              <a:t>23</a:t>
            </a:fld>
            <a:endParaRPr lang="en-GB" altLang="en-US"/>
          </a:p>
        </p:txBody>
      </p:sp>
      <p:sp>
        <p:nvSpPr>
          <p:cNvPr id="27651" name="Rectangle 2">
            <a:extLst>
              <a:ext uri="{FF2B5EF4-FFF2-40B4-BE49-F238E27FC236}">
                <a16:creationId xmlns:a16="http://schemas.microsoft.com/office/drawing/2014/main" id="{468343F8-AB93-46EF-B587-F2040EE1612D}"/>
              </a:ext>
            </a:extLst>
          </p:cNvPr>
          <p:cNvSpPr>
            <a:spLocks noRot="1" noChangeArrowheads="1" noTextEdit="1"/>
          </p:cNvSpPr>
          <p:nvPr>
            <p:ph type="sldImg"/>
          </p:nvPr>
        </p:nvSpPr>
        <p:spPr>
          <a:ln/>
        </p:spPr>
      </p:sp>
      <p:sp>
        <p:nvSpPr>
          <p:cNvPr id="27652" name="Rectangle 3">
            <a:extLst>
              <a:ext uri="{FF2B5EF4-FFF2-40B4-BE49-F238E27FC236}">
                <a16:creationId xmlns:a16="http://schemas.microsoft.com/office/drawing/2014/main" id="{D6BF4D4B-03FA-4306-812A-9F7FC5EB62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800">
                <a:latin typeface="Arial" panose="020B0604020202020204" pitchFamily="34" charset="0"/>
                <a:ea typeface="ＭＳ Ｐゴシック" panose="020B0600070205080204" pitchFamily="34" charset="-128"/>
              </a:rPr>
              <a:t>Questions?</a:t>
            </a:r>
            <a:endParaRPr lang="en-GB" altLang="en-US" sz="800" b="1">
              <a:latin typeface="Arial" panose="020B060402020202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36E91B-4E25-4F98-93FC-7766ED34F7CD}"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31198-F94C-4C0B-BAFB-D3D62D5EC5D3}" type="slidenum">
              <a:rPr lang="en-GB" smtClean="0"/>
              <a:t>‹#›</a:t>
            </a:fld>
            <a:endParaRPr lang="en-GB"/>
          </a:p>
        </p:txBody>
      </p:sp>
    </p:spTree>
    <p:extLst>
      <p:ext uri="{BB962C8B-B14F-4D97-AF65-F5344CB8AC3E}">
        <p14:creationId xmlns:p14="http://schemas.microsoft.com/office/powerpoint/2010/main" val="3105733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219930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663444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952B5-7A2F-4CC8-B7CE-9234E21C2837}" type="datetime1">
              <a:rPr lang="en-US" smtClean="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72157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1DA07A-9201-4B4B-BAF2-015AFA30F520}" type="datetime1">
              <a:rPr lang="en-US" smtClean="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70110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639060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800506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02738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7663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533122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5139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105909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91100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6083658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535891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9/16/2025</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279203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583DDF-CA54-461A-A486-592D2374C532}" type="datetimeFigureOut">
              <a:rPr lang="en-US" smtClean="0"/>
              <a:pPr/>
              <a:t>9/16/2025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8788650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multiplication.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plymouth.gov.uk/apply-secondary-school-plac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a:latin typeface="Letter-join Plus 8" panose="02000505000000020003" pitchFamily="50" charset="0"/>
                <a:ea typeface="Comic Sans MS" charset="0"/>
                <a:cs typeface="Comic Sans MS" charset="0"/>
              </a:rPr>
              <a:t>Meet the Teacher 2026</a:t>
            </a:r>
          </a:p>
        </p:txBody>
      </p:sp>
      <p:sp>
        <p:nvSpPr>
          <p:cNvPr id="5" name="Subtitle 4"/>
          <p:cNvSpPr>
            <a:spLocks noGrp="1"/>
          </p:cNvSpPr>
          <p:nvPr>
            <p:ph type="subTitle" idx="1"/>
          </p:nvPr>
        </p:nvSpPr>
        <p:spPr/>
        <p:txBody>
          <a:bodyPr>
            <a:normAutofit/>
          </a:bodyPr>
          <a:lstStyle/>
          <a:p>
            <a:r>
              <a:rPr lang="en-US" sz="4400" dirty="0">
                <a:latin typeface="Letter-join Plus 8" panose="02000505000000020003" pitchFamily="50" charset="0"/>
                <a:ea typeface="Comic Sans MS" charset="0"/>
                <a:cs typeface="Comic Sans MS" charset="0"/>
              </a:rPr>
              <a:t>Year 6 – Owl Class</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4000" b="94667" l="9778" r="94222"/>
                    </a14:imgEffect>
                  </a14:imgLayer>
                </a14:imgProps>
              </a:ext>
            </a:extLst>
          </a:blip>
          <a:stretch>
            <a:fillRect/>
          </a:stretch>
        </p:blipFill>
        <p:spPr>
          <a:xfrm>
            <a:off x="7468063" y="129066"/>
            <a:ext cx="1805940" cy="1805940"/>
          </a:xfrm>
          <a:prstGeom prst="rect">
            <a:avLst/>
          </a:prstGeom>
        </p:spPr>
      </p:pic>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4000" b="94667" l="9778" r="94222"/>
                    </a14:imgEffect>
                  </a14:imgLayer>
                </a14:imgProps>
              </a:ext>
            </a:extLst>
          </a:blip>
          <a:stretch>
            <a:fillRect/>
          </a:stretch>
        </p:blipFill>
        <p:spPr>
          <a:xfrm>
            <a:off x="870529" y="129066"/>
            <a:ext cx="1805940" cy="1805940"/>
          </a:xfrm>
          <a:prstGeom prst="rect">
            <a:avLst/>
          </a:prstGeom>
        </p:spPr>
      </p:pic>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8349" y="489397"/>
            <a:ext cx="7753082" cy="584775"/>
          </a:xfrm>
          <a:prstGeom prst="rect">
            <a:avLst/>
          </a:prstGeom>
          <a:noFill/>
        </p:spPr>
        <p:txBody>
          <a:bodyPr wrap="square" rtlCol="0">
            <a:spAutoFit/>
          </a:bodyPr>
          <a:lstStyle/>
          <a:p>
            <a:pPr algn="ctr"/>
            <a:r>
              <a:rPr lang="en-GB" sz="3200" u="sng" dirty="0">
                <a:latin typeface="Letter-join Plus 8" panose="02000505000000020003" pitchFamily="50" charset="0"/>
                <a:ea typeface="Comic Sans MS" charset="0"/>
                <a:cs typeface="Comic Sans MS" charset="0"/>
              </a:rPr>
              <a:t>Who’s Who?</a:t>
            </a:r>
          </a:p>
        </p:txBody>
      </p:sp>
      <p:sp>
        <p:nvSpPr>
          <p:cNvPr id="6" name="TextBox 5"/>
          <p:cNvSpPr txBox="1"/>
          <p:nvPr/>
        </p:nvSpPr>
        <p:spPr>
          <a:xfrm>
            <a:off x="2294049" y="1625169"/>
            <a:ext cx="6964251" cy="584775"/>
          </a:xfrm>
          <a:prstGeom prst="rect">
            <a:avLst/>
          </a:prstGeom>
          <a:noFill/>
        </p:spPr>
        <p:txBody>
          <a:bodyPr wrap="square" rtlCol="0">
            <a:spAutoFit/>
          </a:bodyPr>
          <a:lstStyle/>
          <a:p>
            <a:r>
              <a:rPr lang="en-GB" sz="3200" dirty="0">
                <a:latin typeface="Letter-join Plus 8" panose="02000505000000020003" pitchFamily="50" charset="0"/>
                <a:ea typeface="Comic Sans MS" charset="0"/>
                <a:cs typeface="Comic Sans MS" charset="0"/>
              </a:rPr>
              <a:t>Mrs Nuttall – Class Teacher</a:t>
            </a:r>
          </a:p>
        </p:txBody>
      </p:sp>
      <p:sp>
        <p:nvSpPr>
          <p:cNvPr id="8" name="TextBox 7"/>
          <p:cNvSpPr txBox="1"/>
          <p:nvPr/>
        </p:nvSpPr>
        <p:spPr>
          <a:xfrm>
            <a:off x="2294048" y="3076779"/>
            <a:ext cx="7707201" cy="2554545"/>
          </a:xfrm>
          <a:prstGeom prst="rect">
            <a:avLst/>
          </a:prstGeom>
          <a:noFill/>
        </p:spPr>
        <p:txBody>
          <a:bodyPr wrap="square" rtlCol="0">
            <a:spAutoFit/>
          </a:bodyPr>
          <a:lstStyle/>
          <a:p>
            <a:r>
              <a:rPr lang="en-GB" sz="3200" dirty="0">
                <a:latin typeface="Letter-join Plus 8" panose="02000505000000020003" pitchFamily="50" charset="0"/>
                <a:ea typeface="Comic Sans MS" charset="0"/>
                <a:cs typeface="Comic Sans MS" charset="0"/>
              </a:rPr>
              <a:t>Mrs Cullen – Class Teaching Assistant</a:t>
            </a:r>
          </a:p>
          <a:p>
            <a:endParaRPr lang="en-GB" sz="3200" dirty="0">
              <a:latin typeface="Letter-join Plus 8" panose="02000505000000020003" pitchFamily="50" charset="0"/>
              <a:ea typeface="Comic Sans MS" charset="0"/>
              <a:cs typeface="Comic Sans MS" charset="0"/>
            </a:endParaRPr>
          </a:p>
          <a:p>
            <a:endParaRPr lang="en-GB" sz="3200" dirty="0">
              <a:latin typeface="Letter-join Plus 8" panose="02000505000000020003" pitchFamily="50" charset="0"/>
              <a:ea typeface="Comic Sans MS" charset="0"/>
              <a:cs typeface="Comic Sans MS" charset="0"/>
            </a:endParaRPr>
          </a:p>
          <a:p>
            <a:endParaRPr lang="en-GB" sz="3200" dirty="0">
              <a:latin typeface="Letter-join Plus 8" panose="02000505000000020003" pitchFamily="50" charset="0"/>
              <a:ea typeface="Comic Sans MS" charset="0"/>
              <a:cs typeface="Comic Sans MS" charset="0"/>
            </a:endParaRPr>
          </a:p>
          <a:p>
            <a:r>
              <a:rPr lang="en-GB" sz="3200" dirty="0">
                <a:latin typeface="Letter-join Plus 8" panose="02000505000000020003" pitchFamily="50" charset="0"/>
                <a:ea typeface="Comic Sans MS" charset="0"/>
                <a:cs typeface="Comic Sans MS" charset="0"/>
              </a:rPr>
              <a:t>Mrs Hooper – Student Teacher</a:t>
            </a:r>
          </a:p>
        </p:txBody>
      </p:sp>
      <p:pic>
        <p:nvPicPr>
          <p:cNvPr id="3" name="Picture 2"/>
          <p:cNvPicPr>
            <a:picLocks noChangeAspect="1"/>
          </p:cNvPicPr>
          <p:nvPr/>
        </p:nvPicPr>
        <p:blipFill>
          <a:blip r:embed="rId2"/>
          <a:stretch>
            <a:fillRect/>
          </a:stretch>
        </p:blipFill>
        <p:spPr>
          <a:xfrm>
            <a:off x="1138122" y="853953"/>
            <a:ext cx="1049908" cy="1562985"/>
          </a:xfrm>
          <a:prstGeom prst="rect">
            <a:avLst/>
          </a:prstGeom>
        </p:spPr>
      </p:pic>
      <p:pic>
        <p:nvPicPr>
          <p:cNvPr id="5" name="Picture 4">
            <a:extLst>
              <a:ext uri="{FF2B5EF4-FFF2-40B4-BE49-F238E27FC236}">
                <a16:creationId xmlns:a16="http://schemas.microsoft.com/office/drawing/2014/main" id="{678720BA-14AA-49F8-AC6E-A3E71E45272A}"/>
              </a:ext>
            </a:extLst>
          </p:cNvPr>
          <p:cNvPicPr>
            <a:picLocks noChangeAspect="1"/>
          </p:cNvPicPr>
          <p:nvPr/>
        </p:nvPicPr>
        <p:blipFill>
          <a:blip r:embed="rId3"/>
          <a:stretch>
            <a:fillRect/>
          </a:stretch>
        </p:blipFill>
        <p:spPr>
          <a:xfrm>
            <a:off x="1138122" y="2647507"/>
            <a:ext cx="1126994" cy="1562985"/>
          </a:xfrm>
          <a:prstGeom prst="rect">
            <a:avLst/>
          </a:prstGeom>
        </p:spPr>
      </p:pic>
    </p:spTree>
    <p:extLst>
      <p:ext uri="{BB962C8B-B14F-4D97-AF65-F5344CB8AC3E}">
        <p14:creationId xmlns:p14="http://schemas.microsoft.com/office/powerpoint/2010/main" val="200761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738" y="171428"/>
            <a:ext cx="10544249" cy="2086725"/>
          </a:xfrm>
          <a:prstGeom prst="rect">
            <a:avLst/>
          </a:prstGeom>
          <a:noFill/>
        </p:spPr>
        <p:txBody>
          <a:bodyPr wrap="square" rtlCol="0">
            <a:spAutoFit/>
          </a:bodyPr>
          <a:lstStyle/>
          <a:p>
            <a:endParaRPr lang="en-GB" altLang="en-US" sz="3600" u="sng" dirty="0">
              <a:solidFill>
                <a:srgbClr val="92D050"/>
              </a:solidFill>
              <a:latin typeface="Letter-join Plus 8" panose="02000505000000020003" pitchFamily="50" charset="0"/>
              <a:ea typeface="+mj-ea"/>
              <a:cs typeface="+mj-cs"/>
            </a:endParaRPr>
          </a:p>
          <a:p>
            <a:r>
              <a:rPr lang="en-GB" altLang="en-US" sz="3600" u="sng" dirty="0">
                <a:solidFill>
                  <a:srgbClr val="92D050"/>
                </a:solidFill>
                <a:latin typeface="Letter-join Plus 8" panose="02000505000000020003" pitchFamily="50" charset="0"/>
                <a:ea typeface="+mj-ea"/>
                <a:cs typeface="+mj-cs"/>
              </a:rPr>
              <a:t>Supporting Children with Special Needs</a:t>
            </a:r>
            <a:endParaRPr lang="en-GB" sz="5280" u="sng" dirty="0">
              <a:solidFill>
                <a:srgbClr val="92D050"/>
              </a:solidFill>
              <a:latin typeface="Letter-join Plus 8" panose="02000505000000020003" pitchFamily="50" charset="0"/>
              <a:sym typeface="Wingdings" panose="05000000000000000000" pitchFamily="2" charset="2"/>
            </a:endParaRPr>
          </a:p>
          <a:p>
            <a:pPr>
              <a:buFont typeface="Arial" pitchFamily="34" charset="0"/>
              <a:buChar char="•"/>
            </a:pPr>
            <a:endParaRPr lang="en-GB" sz="2880" dirty="0">
              <a:latin typeface="Comic Sans MS" pitchFamily="66" charset="0"/>
            </a:endParaRPr>
          </a:p>
          <a:p>
            <a:pPr>
              <a:buFont typeface="Arial" pitchFamily="34" charset="0"/>
              <a:buChar char="•"/>
            </a:pPr>
            <a:endParaRPr lang="en-GB" sz="2880" dirty="0">
              <a:latin typeface="Comic Sans MS" pitchFamily="66" charset="0"/>
            </a:endParaRPr>
          </a:p>
        </p:txBody>
      </p:sp>
      <p:sp>
        <p:nvSpPr>
          <p:cNvPr id="3" name="Content Placeholder 2"/>
          <p:cNvSpPr txBox="1">
            <a:spLocks/>
          </p:cNvSpPr>
          <p:nvPr/>
        </p:nvSpPr>
        <p:spPr bwMode="auto">
          <a:xfrm>
            <a:off x="866738" y="1702844"/>
            <a:ext cx="8400506"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457200" rtl="0" eaLnBrk="0" fontAlgn="base" hangingPunct="0">
              <a:spcBef>
                <a:spcPts val="1000"/>
              </a:spcBef>
              <a:spcAft>
                <a:spcPct val="0"/>
              </a:spcAft>
              <a:buClr>
                <a:srgbClr val="EB3D9F"/>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EB3D9F"/>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000" b="0" i="0" u="none" strike="noStrike" kern="1200" cap="none" spc="0" normalizeH="0" baseline="0" noProof="0" dirty="0">
                <a:ln>
                  <a:noFill/>
                </a:ln>
                <a:solidFill>
                  <a:sysClr val="windowText" lastClr="000000">
                    <a:lumMod val="75000"/>
                    <a:lumOff val="25000"/>
                  </a:sysClr>
                </a:solidFill>
                <a:effectLst/>
                <a:uLnTx/>
                <a:uFillTx/>
                <a:latin typeface="Letter-join Plus 8" panose="02000505000000020003" pitchFamily="50" charset="0"/>
              </a:rPr>
              <a:t>We strive to be a fully inclusive school and provide children with support to overcome any barriers to their learning.</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000" b="0" i="0" u="none" strike="noStrike" kern="1200" cap="none" spc="0" normalizeH="0" baseline="0" noProof="0" dirty="0">
                <a:ln>
                  <a:noFill/>
                </a:ln>
                <a:solidFill>
                  <a:sysClr val="windowText" lastClr="000000">
                    <a:lumMod val="75000"/>
                    <a:lumOff val="25000"/>
                  </a:sysClr>
                </a:solidFill>
                <a:effectLst/>
                <a:uLnTx/>
                <a:uFillTx/>
                <a:latin typeface="Letter-join Plus 8" panose="02000505000000020003" pitchFamily="50" charset="0"/>
              </a:rPr>
              <a:t>Class teachers will communicate regularly with parents to identify and discuss support for children with Special Educational Needs.</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000" b="0" i="0" u="none" strike="noStrike" kern="1200" cap="none" spc="0" normalizeH="0" baseline="0" noProof="0" dirty="0">
                <a:ln>
                  <a:noFill/>
                </a:ln>
                <a:solidFill>
                  <a:sysClr val="windowText" lastClr="000000">
                    <a:lumMod val="75000"/>
                    <a:lumOff val="25000"/>
                  </a:sysClr>
                </a:solidFill>
                <a:effectLst/>
                <a:uLnTx/>
                <a:uFillTx/>
                <a:latin typeface="Letter-join Plus 8" panose="02000505000000020003" pitchFamily="50" charset="0"/>
              </a:rPr>
              <a:t>Ms Rhodes is our Special Educational Needs and Disabilities Coordinator. </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000" b="0" i="0" u="none" strike="noStrike" kern="1200" cap="none" spc="0" normalizeH="0" baseline="0" noProof="0" dirty="0">
                <a:ln>
                  <a:noFill/>
                </a:ln>
                <a:solidFill>
                  <a:sysClr val="windowText" lastClr="000000">
                    <a:lumMod val="75000"/>
                    <a:lumOff val="25000"/>
                  </a:sysClr>
                </a:solidFill>
                <a:effectLst/>
                <a:uLnTx/>
                <a:uFillTx/>
                <a:latin typeface="Letter-join Plus 8" panose="02000505000000020003" pitchFamily="50" charset="0"/>
              </a:rPr>
              <a:t>The school follows both Devon and Plymouth pathways for identifying and supporting children with SEND.  Please ask your child’s teacher or SENDCO about this.</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000" b="0" i="0" u="none" strike="noStrike" kern="1200" cap="none" spc="0" normalizeH="0" baseline="0" noProof="0" dirty="0">
                <a:ln>
                  <a:noFill/>
                </a:ln>
                <a:solidFill>
                  <a:sysClr val="windowText" lastClr="000000">
                    <a:lumMod val="75000"/>
                    <a:lumOff val="25000"/>
                  </a:sysClr>
                </a:solidFill>
                <a:effectLst/>
                <a:uLnTx/>
                <a:uFillTx/>
                <a:latin typeface="Letter-join Plus 8" panose="02000505000000020003" pitchFamily="50" charset="0"/>
              </a:rPr>
              <a:t>Please see the school’s website ‘Key Information’ for the SEND policy and further websites to support.</a:t>
            </a:r>
          </a:p>
        </p:txBody>
      </p:sp>
    </p:spTree>
    <p:extLst>
      <p:ext uri="{BB962C8B-B14F-4D97-AF65-F5344CB8AC3E}">
        <p14:creationId xmlns:p14="http://schemas.microsoft.com/office/powerpoint/2010/main" val="3995632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solidFill>
                  <a:srgbClr val="92D050"/>
                </a:solidFill>
                <a:latin typeface="Letter-join Plus 8" panose="02000505000000020003" pitchFamily="50" charset="0"/>
              </a:rPr>
              <a:t>Working Together – Open door policy</a:t>
            </a:r>
            <a:endParaRPr lang="en-GB" dirty="0">
              <a:solidFill>
                <a:srgbClr val="92D050"/>
              </a:solidFill>
              <a:latin typeface="Letter-join Plus 8" panose="02000505000000020003" pitchFamily="50" charset="0"/>
            </a:endParaRPr>
          </a:p>
        </p:txBody>
      </p:sp>
      <p:sp>
        <p:nvSpPr>
          <p:cNvPr id="4" name="Content Placeholder 2"/>
          <p:cNvSpPr txBox="1">
            <a:spLocks/>
          </p:cNvSpPr>
          <p:nvPr/>
        </p:nvSpPr>
        <p:spPr bwMode="auto">
          <a:xfrm>
            <a:off x="994638" y="1578338"/>
            <a:ext cx="7400925"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85000" lnSpcReduction="10000"/>
          </a:bodyPr>
          <a:lstStyle>
            <a:lvl1pPr marL="342900" indent="-342900" algn="l" defTabSz="457200" rtl="0" eaLnBrk="0" fontAlgn="base" hangingPunct="0">
              <a:spcBef>
                <a:spcPts val="1000"/>
              </a:spcBef>
              <a:spcAft>
                <a:spcPct val="0"/>
              </a:spcAft>
              <a:buClr>
                <a:srgbClr val="EB3D9F"/>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EB3D9F"/>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rPr>
              <a:t>We will invite you to come and talk to us if your child is frequently having difficulty following class and school rules, so that we can work together to improve the situation. This will ensure a successful learning experience for your child and others in the class</a:t>
            </a: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panose="05040102010807070707" pitchFamily="18"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endParaRP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rPr>
              <a:t>Also, if there is anything that is worrying your child, please let us know as soon as possible so that we can support appropriately.</a:t>
            </a: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endParaRP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rPr>
              <a:t>Any worries, queries – please feel free to ask the teacher or office for a chat/appointment time (after school is better unless it is urgent).</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endParaRPr lang="en-GB" sz="2400" dirty="0">
              <a:solidFill>
                <a:sysClr val="windowText" lastClr="000000"/>
              </a:solidFill>
              <a:latin typeface="Letter-join Plus 8" panose="02000505000000020003" pitchFamily="50" charset="0"/>
              <a:ea typeface="+mn-ea"/>
              <a:cs typeface="+mn-cs"/>
            </a:endParaRP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sz="2400" b="0" i="0" u="none" strike="noStrike" kern="1200" cap="none" spc="0" normalizeH="0" baseline="0" noProof="0" dirty="0">
                <a:ln>
                  <a:noFill/>
                </a:ln>
                <a:solidFill>
                  <a:sysClr val="windowText" lastClr="000000"/>
                </a:solidFill>
                <a:effectLst/>
                <a:uLnTx/>
                <a:uFillTx/>
                <a:latin typeface="Letter-join Plus 8" panose="02000505000000020003" pitchFamily="50" charset="0"/>
              </a:rPr>
              <a:t>Dojo</a:t>
            </a:r>
            <a:r>
              <a:rPr kumimoji="0" lang="en-GB" sz="2400" b="0" i="0" u="none" strike="noStrike" kern="1200" cap="none" spc="0" normalizeH="0" noProof="0" dirty="0">
                <a:ln>
                  <a:noFill/>
                </a:ln>
                <a:solidFill>
                  <a:sysClr val="windowText" lastClr="000000"/>
                </a:solidFill>
                <a:effectLst/>
                <a:uLnTx/>
                <a:uFillTx/>
                <a:latin typeface="Letter-join Plus 8" panose="02000505000000020003" pitchFamily="50" charset="0"/>
              </a:rPr>
              <a:t> is our main line of communication – homework, trips, etc.</a:t>
            </a: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panose="05040102010807070707" pitchFamily="18"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009289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4400" dirty="0">
                <a:solidFill>
                  <a:srgbClr val="92D050"/>
                </a:solidFill>
                <a:latin typeface="Letter-join Plus 8" panose="02000505000000020003" pitchFamily="50" charset="0"/>
                <a:ea typeface="+mn-ea"/>
                <a:cs typeface="Arial" charset="0"/>
              </a:rPr>
              <a:t>School/Class Expectations</a:t>
            </a:r>
            <a:br>
              <a:rPr lang="en-GB" sz="4400" dirty="0">
                <a:solidFill>
                  <a:prstClr val="black"/>
                </a:solidFill>
                <a:ea typeface="+mn-ea"/>
                <a:cs typeface="Arial" charset="0"/>
              </a:rPr>
            </a:br>
            <a:endParaRPr lang="en-GB" dirty="0"/>
          </a:p>
        </p:txBody>
      </p:sp>
      <p:sp>
        <p:nvSpPr>
          <p:cNvPr id="4" name="Text Box 4"/>
          <p:cNvSpPr txBox="1">
            <a:spLocks noChangeArrowheads="1"/>
          </p:cNvSpPr>
          <p:nvPr/>
        </p:nvSpPr>
        <p:spPr bwMode="auto">
          <a:xfrm>
            <a:off x="790110" y="1536927"/>
            <a:ext cx="8528061" cy="3672800"/>
          </a:xfrm>
          <a:prstGeom prst="rect">
            <a:avLst/>
          </a:prstGeom>
          <a:noFill/>
          <a:ln w="9525">
            <a:noFill/>
            <a:miter lim="800000"/>
            <a:headEnd/>
            <a:tailEnd/>
          </a:ln>
        </p:spPr>
        <p:txBody>
          <a:bodyPr wrap="square">
            <a:spAutoFit/>
          </a:bodyPr>
          <a:lstStyle/>
          <a:p>
            <a:pPr fontAlgn="base">
              <a:spcBef>
                <a:spcPct val="50000"/>
              </a:spcBef>
              <a:spcAft>
                <a:spcPct val="0"/>
              </a:spcAft>
              <a:defRPr/>
            </a:pPr>
            <a:r>
              <a:rPr lang="en-GB" sz="3200" u="sng" dirty="0">
                <a:solidFill>
                  <a:prstClr val="black"/>
                </a:solidFill>
                <a:latin typeface="Letter-join Plus 8" panose="02000505000000020003" pitchFamily="50" charset="0"/>
                <a:cs typeface="Arial" charset="0"/>
              </a:rPr>
              <a:t>Behaviour</a:t>
            </a:r>
          </a:p>
          <a:p>
            <a:pPr marL="342900" lvl="0" indent="-342900" defTabSz="457200">
              <a:spcBef>
                <a:spcPts val="1000"/>
              </a:spcBef>
              <a:buClr>
                <a:srgbClr val="F496CB">
                  <a:lumMod val="75000"/>
                </a:srgbClr>
              </a:buClr>
              <a:buSzPct val="80000"/>
              <a:buFont typeface="Wingdings 3" charset="2"/>
              <a:buChar char=""/>
              <a:defRPr/>
            </a:pPr>
            <a:r>
              <a:rPr lang="en-GB" sz="2800" dirty="0">
                <a:solidFill>
                  <a:prstClr val="black"/>
                </a:solidFill>
                <a:latin typeface="Letter-join Plus 8" panose="02000505000000020003" pitchFamily="50" charset="0"/>
                <a:cs typeface="Arial" charset="0"/>
              </a:rPr>
              <a:t>In line with the school Behaviour Policy </a:t>
            </a:r>
            <a:r>
              <a:rPr lang="en-US" sz="2800" dirty="0">
                <a:solidFill>
                  <a:prstClr val="black"/>
                </a:solidFill>
                <a:latin typeface="Letter-join Plus 8" panose="02000505000000020003" pitchFamily="50" charset="0"/>
                <a:cs typeface="Arial" charset="0"/>
              </a:rPr>
              <a:t>Focus on the positive.</a:t>
            </a:r>
            <a:endParaRPr lang="en-GB" sz="2800" dirty="0">
              <a:solidFill>
                <a:prstClr val="black"/>
              </a:solidFill>
              <a:latin typeface="Letter-join Plus 8" panose="02000505000000020003" pitchFamily="50" charset="0"/>
              <a:cs typeface="Arial" charset="0"/>
            </a:endParaRPr>
          </a:p>
          <a:p>
            <a:pPr marL="342900" lvl="0" indent="-342900" defTabSz="457200">
              <a:spcBef>
                <a:spcPts val="1000"/>
              </a:spcBef>
              <a:buClr>
                <a:srgbClr val="F496CB">
                  <a:lumMod val="75000"/>
                </a:srgbClr>
              </a:buClr>
              <a:buSzPct val="80000"/>
              <a:buFont typeface="Wingdings 3" charset="2"/>
              <a:buChar char=""/>
              <a:defRPr/>
            </a:pPr>
            <a:r>
              <a:rPr lang="en-GB" sz="2800" dirty="0">
                <a:solidFill>
                  <a:prstClr val="black"/>
                </a:solidFill>
                <a:latin typeface="Letter-join Plus 8" panose="02000505000000020003" pitchFamily="50" charset="0"/>
                <a:cs typeface="Arial" charset="0"/>
              </a:rPr>
              <a:t>Rewards vary and include: Star of the week, Dojo rewards, house points, etc.</a:t>
            </a:r>
          </a:p>
          <a:p>
            <a:pPr fontAlgn="base">
              <a:spcBef>
                <a:spcPct val="50000"/>
              </a:spcBef>
              <a:spcAft>
                <a:spcPct val="0"/>
              </a:spcAft>
              <a:defRPr/>
            </a:pPr>
            <a:endParaRPr lang="en-GB" sz="2400" dirty="0">
              <a:solidFill>
                <a:prstClr val="black"/>
              </a:solidFill>
              <a:cs typeface="Arial" charset="0"/>
            </a:endParaRPr>
          </a:p>
          <a:p>
            <a:pPr fontAlgn="base">
              <a:spcBef>
                <a:spcPct val="50000"/>
              </a:spcBef>
              <a:spcAft>
                <a:spcPct val="0"/>
              </a:spcAft>
              <a:buFontTx/>
              <a:buChar char="•"/>
              <a:defRPr/>
            </a:pPr>
            <a:endParaRPr lang="en-GB" sz="2400" dirty="0">
              <a:solidFill>
                <a:prstClr val="black"/>
              </a:solidFill>
              <a:cs typeface="Arial" charset="0"/>
            </a:endParaRPr>
          </a:p>
        </p:txBody>
      </p:sp>
    </p:spTree>
    <p:extLst>
      <p:ext uri="{BB962C8B-B14F-4D97-AF65-F5344CB8AC3E}">
        <p14:creationId xmlns:p14="http://schemas.microsoft.com/office/powerpoint/2010/main" val="801160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4400" dirty="0">
                <a:solidFill>
                  <a:srgbClr val="92D050"/>
                </a:solidFill>
                <a:latin typeface="Letter-join Plus 8" panose="02000505000000020003" pitchFamily="50" charset="0"/>
                <a:ea typeface="+mn-ea"/>
                <a:cs typeface="Arial" charset="0"/>
              </a:rPr>
              <a:t>Class Homework Arrangements</a:t>
            </a:r>
            <a:br>
              <a:rPr lang="en-GB" sz="4400" dirty="0">
                <a:solidFill>
                  <a:prstClr val="black"/>
                </a:solidFill>
                <a:ea typeface="+mn-ea"/>
                <a:cs typeface="Arial" charset="0"/>
              </a:rPr>
            </a:br>
            <a:endParaRPr lang="en-GB" dirty="0"/>
          </a:p>
        </p:txBody>
      </p:sp>
      <p:sp>
        <p:nvSpPr>
          <p:cNvPr id="3" name="Content Placeholder 2"/>
          <p:cNvSpPr>
            <a:spLocks noGrp="1"/>
          </p:cNvSpPr>
          <p:nvPr>
            <p:ph idx="1"/>
          </p:nvPr>
        </p:nvSpPr>
        <p:spPr/>
        <p:txBody>
          <a:bodyPr>
            <a:normAutofit fontScale="92500" lnSpcReduction="20000"/>
          </a:bodyPr>
          <a:lstStyle/>
          <a:p>
            <a:pPr lvl="0">
              <a:buClr>
                <a:srgbClr val="F496CB">
                  <a:lumMod val="75000"/>
                </a:srgbClr>
              </a:buClr>
              <a:defRPr/>
            </a:pPr>
            <a:r>
              <a:rPr lang="en-GB" sz="3200" dirty="0">
                <a:solidFill>
                  <a:prstClr val="black"/>
                </a:solidFill>
                <a:latin typeface="Letter-join Plus 8" panose="02000505000000020003" pitchFamily="50" charset="0"/>
                <a:sym typeface="Wingdings" panose="05000000000000000000" pitchFamily="2" charset="2"/>
              </a:rPr>
              <a:t>Set on Wednesday and due the following Monday.</a:t>
            </a:r>
          </a:p>
          <a:p>
            <a:pPr lvl="0">
              <a:buClr>
                <a:srgbClr val="F496CB">
                  <a:lumMod val="75000"/>
                </a:srgbClr>
              </a:buClr>
              <a:defRPr/>
            </a:pPr>
            <a:r>
              <a:rPr lang="en-GB" sz="3200" dirty="0">
                <a:solidFill>
                  <a:prstClr val="black"/>
                </a:solidFill>
                <a:latin typeface="Letter-join Plus 8" panose="02000505000000020003" pitchFamily="50" charset="0"/>
                <a:sym typeface="Wingdings" panose="05000000000000000000" pitchFamily="2" charset="2"/>
              </a:rPr>
              <a:t>Daily reading.</a:t>
            </a:r>
          </a:p>
          <a:p>
            <a:pPr lvl="0">
              <a:buClr>
                <a:srgbClr val="F496CB">
                  <a:lumMod val="75000"/>
                </a:srgbClr>
              </a:buClr>
              <a:defRPr/>
            </a:pPr>
            <a:r>
              <a:rPr lang="en-GB" sz="3200" dirty="0">
                <a:solidFill>
                  <a:prstClr val="black"/>
                </a:solidFill>
                <a:latin typeface="Letter-join Plus 8" panose="02000505000000020003" pitchFamily="50" charset="0"/>
                <a:sym typeface="Wingdings" panose="05000000000000000000" pitchFamily="2" charset="2"/>
              </a:rPr>
              <a:t>Maths worksheet – revising what we have done in class / areas the children need to revise.</a:t>
            </a:r>
          </a:p>
          <a:p>
            <a:pPr lvl="0">
              <a:buClr>
                <a:srgbClr val="F496CB">
                  <a:lumMod val="75000"/>
                </a:srgbClr>
              </a:buClr>
              <a:defRPr/>
            </a:pPr>
            <a:r>
              <a:rPr lang="en-GB" sz="3200" dirty="0">
                <a:solidFill>
                  <a:prstClr val="black"/>
                </a:solidFill>
                <a:latin typeface="Letter-join Plus 8" panose="02000505000000020003" pitchFamily="50" charset="0"/>
                <a:sym typeface="Wingdings" panose="05000000000000000000" pitchFamily="2" charset="2"/>
              </a:rPr>
              <a:t>SPAG homework set every week (ranges from 10 questions to 50)</a:t>
            </a:r>
          </a:p>
          <a:p>
            <a:pPr lvl="0">
              <a:buClr>
                <a:srgbClr val="F496CB">
                  <a:lumMod val="75000"/>
                </a:srgbClr>
              </a:buClr>
              <a:defRPr/>
            </a:pPr>
            <a:r>
              <a:rPr lang="en-GB" sz="3200" dirty="0">
                <a:solidFill>
                  <a:prstClr val="black"/>
                </a:solidFill>
                <a:latin typeface="Letter-join Plus 8" panose="02000505000000020003" pitchFamily="50" charset="0"/>
                <a:sym typeface="Wingdings" panose="05000000000000000000" pitchFamily="2" charset="2"/>
              </a:rPr>
              <a:t>Spellings</a:t>
            </a:r>
          </a:p>
          <a:p>
            <a:pPr lvl="0">
              <a:buClr>
                <a:srgbClr val="F496CB">
                  <a:lumMod val="75000"/>
                </a:srgbClr>
              </a:buClr>
              <a:defRPr/>
            </a:pPr>
            <a:r>
              <a:rPr lang="en-US" sz="3200" dirty="0" err="1">
                <a:solidFill>
                  <a:prstClr val="black"/>
                </a:solidFill>
                <a:latin typeface="Letter-join Plus 8" panose="02000505000000020003" pitchFamily="50" charset="0"/>
              </a:rPr>
              <a:t>NumBots</a:t>
            </a:r>
            <a:r>
              <a:rPr lang="en-US" sz="3200" dirty="0">
                <a:solidFill>
                  <a:prstClr val="black"/>
                </a:solidFill>
                <a:latin typeface="Letter-join Plus 8" panose="02000505000000020003" pitchFamily="50" charset="0"/>
              </a:rPr>
              <a:t>, </a:t>
            </a:r>
            <a:r>
              <a:rPr lang="en-US" sz="3200" dirty="0" err="1">
                <a:solidFill>
                  <a:prstClr val="black"/>
                </a:solidFill>
                <a:latin typeface="Letter-join Plus 8" panose="02000505000000020003" pitchFamily="50" charset="0"/>
              </a:rPr>
              <a:t>TTRockstars</a:t>
            </a:r>
            <a:r>
              <a:rPr lang="en-US" sz="3200" dirty="0">
                <a:solidFill>
                  <a:prstClr val="black"/>
                </a:solidFill>
                <a:latin typeface="Letter-join Plus 8" panose="02000505000000020003" pitchFamily="50" charset="0"/>
              </a:rPr>
              <a:t>.</a:t>
            </a:r>
          </a:p>
          <a:p>
            <a:pPr marL="0" lvl="0" indent="0">
              <a:buClr>
                <a:srgbClr val="F496CB">
                  <a:lumMod val="75000"/>
                </a:srgbClr>
              </a:buClr>
              <a:buNone/>
              <a:defRPr/>
            </a:pPr>
            <a:endParaRPr lang="en-GB" dirty="0"/>
          </a:p>
        </p:txBody>
      </p:sp>
    </p:spTree>
    <p:extLst>
      <p:ext uri="{BB962C8B-B14F-4D97-AF65-F5344CB8AC3E}">
        <p14:creationId xmlns:p14="http://schemas.microsoft.com/office/powerpoint/2010/main" val="1371284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3200" b="1" dirty="0">
                <a:solidFill>
                  <a:srgbClr val="92D050"/>
                </a:solidFill>
                <a:latin typeface="Letter-join Plus 8" panose="02000505000000020003" pitchFamily="50" charset="0"/>
                <a:ea typeface="+mn-ea"/>
                <a:cs typeface="Arial" charset="0"/>
              </a:rPr>
              <a:t>How can you help your child?</a:t>
            </a:r>
            <a:br>
              <a:rPr lang="en-GB" sz="2400" dirty="0">
                <a:solidFill>
                  <a:prstClr val="black"/>
                </a:solidFill>
                <a:latin typeface="Verdana" panose="020B0604030504040204" pitchFamily="34" charset="0"/>
                <a:ea typeface="+mn-ea"/>
                <a:cs typeface="Arial" charset="0"/>
              </a:rPr>
            </a:br>
            <a:endParaRPr lang="en-GB" dirty="0"/>
          </a:p>
        </p:txBody>
      </p:sp>
      <p:sp>
        <p:nvSpPr>
          <p:cNvPr id="3" name="Content Placeholder 2"/>
          <p:cNvSpPr>
            <a:spLocks noGrp="1"/>
          </p:cNvSpPr>
          <p:nvPr>
            <p:ph idx="1"/>
          </p:nvPr>
        </p:nvSpPr>
        <p:spPr>
          <a:xfrm>
            <a:off x="677334" y="1201783"/>
            <a:ext cx="8596668" cy="5172891"/>
          </a:xfrm>
        </p:spPr>
        <p:txBody>
          <a:bodyPr>
            <a:normAutofit/>
          </a:bodyPr>
          <a:lstStyle/>
          <a:p>
            <a:pPr lvl="0">
              <a:buClr>
                <a:srgbClr val="F496CB">
                  <a:lumMod val="75000"/>
                </a:srgbClr>
              </a:buClr>
              <a:defRPr/>
            </a:pPr>
            <a:r>
              <a:rPr lang="en-GB" sz="2400" dirty="0">
                <a:solidFill>
                  <a:prstClr val="black"/>
                </a:solidFill>
                <a:latin typeface="Letter-join Plus 8" panose="02000505000000020003" pitchFamily="50" charset="0"/>
                <a:cs typeface="Arial" charset="0"/>
              </a:rPr>
              <a:t>Support him/her with their homework   </a:t>
            </a:r>
          </a:p>
          <a:p>
            <a:pPr lvl="0">
              <a:buClr>
                <a:srgbClr val="F496CB">
                  <a:lumMod val="75000"/>
                </a:srgbClr>
              </a:buClr>
              <a:defRPr/>
            </a:pPr>
            <a:r>
              <a:rPr lang="en-GB" sz="2400" dirty="0">
                <a:solidFill>
                  <a:prstClr val="black"/>
                </a:solidFill>
                <a:latin typeface="Letter-join Plus 8" panose="02000505000000020003" pitchFamily="50" charset="0"/>
                <a:cs typeface="Arial" charset="0"/>
              </a:rPr>
              <a:t>Listen to your child read/share a book/talk about</a:t>
            </a:r>
          </a:p>
          <a:p>
            <a:pPr marL="0" lvl="0" indent="0" defTabSz="914400" fontAlgn="base">
              <a:spcBef>
                <a:spcPts val="0"/>
              </a:spcBef>
              <a:spcAft>
                <a:spcPct val="0"/>
              </a:spcAft>
              <a:buClrTx/>
              <a:buSzTx/>
              <a:buNone/>
              <a:defRPr/>
            </a:pPr>
            <a:r>
              <a:rPr lang="en-GB" sz="2400" dirty="0">
                <a:solidFill>
                  <a:prstClr val="black"/>
                </a:solidFill>
                <a:latin typeface="Letter-join Plus 8" panose="02000505000000020003" pitchFamily="50" charset="0"/>
                <a:cs typeface="Arial" charset="0"/>
              </a:rPr>
              <a:t>    what you have read together/ask lots of questions to</a:t>
            </a:r>
          </a:p>
          <a:p>
            <a:pPr marL="0" lvl="0" indent="0" defTabSz="914400" fontAlgn="base">
              <a:spcBef>
                <a:spcPts val="0"/>
              </a:spcBef>
              <a:spcAft>
                <a:spcPct val="0"/>
              </a:spcAft>
              <a:buClrTx/>
              <a:buSzTx/>
              <a:buNone/>
              <a:defRPr/>
            </a:pPr>
            <a:r>
              <a:rPr lang="en-GB" sz="2400" dirty="0">
                <a:solidFill>
                  <a:prstClr val="black"/>
                </a:solidFill>
                <a:latin typeface="Letter-join Plus 8" panose="02000505000000020003" pitchFamily="50" charset="0"/>
                <a:cs typeface="Arial" charset="0"/>
              </a:rPr>
              <a:t>    develop comprehension. Reading books and reading diaries</a:t>
            </a:r>
          </a:p>
          <a:p>
            <a:pPr lvl="0">
              <a:buClr>
                <a:srgbClr val="F496CB">
                  <a:lumMod val="75000"/>
                </a:srgbClr>
              </a:buClr>
              <a:defRPr/>
            </a:pPr>
            <a:r>
              <a:rPr lang="en-GB" sz="2400" dirty="0">
                <a:solidFill>
                  <a:prstClr val="black"/>
                </a:solidFill>
                <a:latin typeface="Letter-join Plus 8" panose="02000505000000020003" pitchFamily="50" charset="0"/>
                <a:cs typeface="Arial" charset="0"/>
              </a:rPr>
              <a:t>Build Regular times table facts and mental maths – </a:t>
            </a:r>
            <a:r>
              <a:rPr lang="en-GB" sz="2400" dirty="0" err="1">
                <a:solidFill>
                  <a:prstClr val="black"/>
                </a:solidFill>
                <a:latin typeface="Letter-join Plus 8" panose="02000505000000020003" pitchFamily="50" charset="0"/>
                <a:cs typeface="Arial" charset="0"/>
              </a:rPr>
              <a:t>TTRockstar</a:t>
            </a:r>
            <a:r>
              <a:rPr lang="en-GB" sz="2400" dirty="0">
                <a:solidFill>
                  <a:prstClr val="black"/>
                </a:solidFill>
                <a:latin typeface="Letter-join Plus 8" panose="02000505000000020003" pitchFamily="50" charset="0"/>
                <a:cs typeface="Arial" charset="0"/>
              </a:rPr>
              <a:t> Maths  - </a:t>
            </a:r>
            <a:r>
              <a:rPr lang="en-GB" sz="2400" dirty="0" err="1">
                <a:solidFill>
                  <a:prstClr val="black"/>
                </a:solidFill>
                <a:latin typeface="Letter-join Plus 8" panose="02000505000000020003" pitchFamily="50" charset="0"/>
                <a:cs typeface="Arial" charset="0"/>
              </a:rPr>
              <a:t>NumBots</a:t>
            </a:r>
            <a:r>
              <a:rPr lang="en-GB" sz="2400" dirty="0">
                <a:solidFill>
                  <a:prstClr val="black"/>
                </a:solidFill>
                <a:latin typeface="Letter-join Plus 8" panose="02000505000000020003" pitchFamily="50" charset="0"/>
                <a:cs typeface="Arial" charset="0"/>
              </a:rPr>
              <a:t> play lots of related games/quizzes </a:t>
            </a:r>
            <a:r>
              <a:rPr lang="en-GB" sz="2400" dirty="0">
                <a:solidFill>
                  <a:prstClr val="black"/>
                </a:solidFill>
                <a:latin typeface="Letter-join Plus 8" panose="02000505000000020003" pitchFamily="50" charset="0"/>
                <a:cs typeface="Arial" charset="0"/>
                <a:hlinkClick r:id="rId2"/>
              </a:rPr>
              <a:t>www.multiplication.com</a:t>
            </a:r>
            <a:endParaRPr lang="en-GB" sz="2400" dirty="0">
              <a:solidFill>
                <a:prstClr val="black"/>
              </a:solidFill>
              <a:latin typeface="Letter-join Plus 8" panose="02000505000000020003" pitchFamily="50" charset="0"/>
              <a:cs typeface="Arial" charset="0"/>
            </a:endParaRPr>
          </a:p>
          <a:p>
            <a:pPr lvl="0">
              <a:buClr>
                <a:srgbClr val="F496CB">
                  <a:lumMod val="75000"/>
                </a:srgbClr>
              </a:buClr>
              <a:defRPr/>
            </a:pPr>
            <a:r>
              <a:rPr lang="en-GB" sz="2400" dirty="0">
                <a:solidFill>
                  <a:prstClr val="black"/>
                </a:solidFill>
                <a:latin typeface="Letter-join Plus 8" panose="02000505000000020003" pitchFamily="50" charset="0"/>
                <a:cs typeface="Arial" charset="0"/>
              </a:rPr>
              <a:t>Build Self-esteem- confident children make</a:t>
            </a:r>
          </a:p>
          <a:p>
            <a:pPr marL="0" lvl="0" indent="0" defTabSz="914400" fontAlgn="base">
              <a:spcBef>
                <a:spcPts val="0"/>
              </a:spcBef>
              <a:spcAft>
                <a:spcPct val="0"/>
              </a:spcAft>
              <a:buClrTx/>
              <a:buSzTx/>
              <a:buNone/>
              <a:defRPr/>
            </a:pPr>
            <a:r>
              <a:rPr lang="en-GB" sz="2400" dirty="0">
                <a:solidFill>
                  <a:prstClr val="black"/>
                </a:solidFill>
                <a:latin typeface="Letter-join Plus 8" panose="02000505000000020003" pitchFamily="50" charset="0"/>
                <a:cs typeface="Arial" charset="0"/>
              </a:rPr>
              <a:t>     successful learners </a:t>
            </a:r>
          </a:p>
          <a:p>
            <a:pPr lvl="0">
              <a:buClr>
                <a:srgbClr val="F496CB">
                  <a:lumMod val="75000"/>
                </a:srgbClr>
              </a:buClr>
              <a:defRPr/>
            </a:pPr>
            <a:r>
              <a:rPr lang="en-GB" sz="2400" dirty="0">
                <a:solidFill>
                  <a:prstClr val="black"/>
                </a:solidFill>
                <a:latin typeface="Letter-join Plus 8" panose="02000505000000020003" pitchFamily="50" charset="0"/>
                <a:cs typeface="Arial" charset="0"/>
              </a:rPr>
              <a:t>Check school bags - ensure permission slips, information &amp; data forms are returned and up-to-date</a:t>
            </a:r>
          </a:p>
          <a:p>
            <a:pPr lvl="0">
              <a:buClr>
                <a:srgbClr val="F496CB">
                  <a:lumMod val="75000"/>
                </a:srgbClr>
              </a:buClr>
              <a:defRPr/>
            </a:pPr>
            <a:r>
              <a:rPr lang="en-GB" sz="2400" dirty="0">
                <a:solidFill>
                  <a:prstClr val="black"/>
                </a:solidFill>
                <a:latin typeface="Letter-join Plus 8" panose="02000505000000020003" pitchFamily="50" charset="0"/>
                <a:cs typeface="Arial" charset="0"/>
              </a:rPr>
              <a:t>Inform us of any changes in home circumstances</a:t>
            </a:r>
          </a:p>
          <a:p>
            <a:pPr marL="0" indent="0">
              <a:buNone/>
            </a:pPr>
            <a:endParaRPr lang="en-GB" dirty="0"/>
          </a:p>
        </p:txBody>
      </p:sp>
    </p:spTree>
    <p:extLst>
      <p:ext uri="{BB962C8B-B14F-4D97-AF65-F5344CB8AC3E}">
        <p14:creationId xmlns:p14="http://schemas.microsoft.com/office/powerpoint/2010/main" val="212463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88659" y="1033577"/>
            <a:ext cx="7911501" cy="5459956"/>
          </a:xfrm>
          <a:prstGeom prst="rect">
            <a:avLst/>
          </a:prstGeom>
          <a:noFill/>
        </p:spPr>
        <p:txBody>
          <a:bodyPr wrap="square" rtlCol="0">
            <a:spAutoFit/>
          </a:bodyPr>
          <a:lstStyle/>
          <a:p>
            <a:r>
              <a:rPr lang="en-GB" altLang="en-US" sz="8000" dirty="0">
                <a:solidFill>
                  <a:srgbClr val="92D050"/>
                </a:solidFill>
                <a:latin typeface="Letter-join Plus 8" panose="02000505000000020003" pitchFamily="50" charset="0"/>
                <a:ea typeface="+mj-ea"/>
                <a:cs typeface="+mj-cs"/>
              </a:rPr>
              <a:t>General Information &amp; Reminders</a:t>
            </a:r>
          </a:p>
          <a:p>
            <a:endParaRPr lang="en-US" sz="8000" dirty="0">
              <a:solidFill>
                <a:srgbClr val="EB3D9F"/>
              </a:solidFill>
              <a:latin typeface="Letter-join Plus 8" panose="02000505000000020003" pitchFamily="50" charset="0"/>
              <a:ea typeface="+mj-ea"/>
              <a:cs typeface="+mj-cs"/>
            </a:endParaRPr>
          </a:p>
          <a:p>
            <a:endParaRPr lang="en-GB" sz="2880" dirty="0">
              <a:latin typeface="Letter-join Plus 8" panose="02000505000000020003" pitchFamily="50" charset="0"/>
            </a:endParaRPr>
          </a:p>
        </p:txBody>
      </p:sp>
    </p:spTree>
    <p:extLst>
      <p:ext uri="{BB962C8B-B14F-4D97-AF65-F5344CB8AC3E}">
        <p14:creationId xmlns:p14="http://schemas.microsoft.com/office/powerpoint/2010/main" val="1534612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spcBef>
                <a:spcPts val="1000"/>
              </a:spcBef>
              <a:defRPr/>
            </a:pPr>
            <a:r>
              <a:rPr lang="en-GB" altLang="en-US" b="1" dirty="0">
                <a:solidFill>
                  <a:srgbClr val="92D050"/>
                </a:solidFill>
                <a:latin typeface="Letter-join Plus 8" panose="02000505000000020003" pitchFamily="50" charset="0"/>
                <a:ea typeface="+mn-ea"/>
                <a:cs typeface="+mn-cs"/>
              </a:rPr>
              <a:t>Snacks and/or Packed Lunches</a:t>
            </a:r>
            <a:br>
              <a:rPr lang="en-GB" altLang="en-US" sz="2800" dirty="0">
                <a:solidFill>
                  <a:prstClr val="black">
                    <a:lumMod val="75000"/>
                    <a:lumOff val="25000"/>
                  </a:prstClr>
                </a:solidFill>
                <a:ea typeface="+mn-ea"/>
                <a:cs typeface="+mn-cs"/>
              </a:rPr>
            </a:br>
            <a:endParaRPr lang="en-GB" dirty="0"/>
          </a:p>
        </p:txBody>
      </p:sp>
      <p:sp>
        <p:nvSpPr>
          <p:cNvPr id="3" name="Content Placeholder 2"/>
          <p:cNvSpPr>
            <a:spLocks noGrp="1"/>
          </p:cNvSpPr>
          <p:nvPr>
            <p:ph idx="1"/>
          </p:nvPr>
        </p:nvSpPr>
        <p:spPr>
          <a:xfrm>
            <a:off x="677334" y="1375955"/>
            <a:ext cx="8596668" cy="3901439"/>
          </a:xfrm>
        </p:spPr>
        <p:txBody>
          <a:bodyPr/>
          <a:lstStyle/>
          <a:p>
            <a:pPr marL="0" lvl="0" indent="0">
              <a:buClr>
                <a:srgbClr val="F496CB">
                  <a:lumMod val="75000"/>
                </a:srgbClr>
              </a:buClr>
              <a:buNone/>
              <a:defRPr/>
            </a:pPr>
            <a:r>
              <a:rPr lang="en-GB" altLang="en-US" sz="2800" dirty="0">
                <a:solidFill>
                  <a:prstClr val="black">
                    <a:lumMod val="75000"/>
                    <a:lumOff val="25000"/>
                  </a:prstClr>
                </a:solidFill>
                <a:latin typeface="Letter-join Plus 8" panose="02000505000000020003" pitchFamily="50" charset="0"/>
              </a:rPr>
              <a:t>Please could you make sure that your child brings a healthy snack for break time, such as a piece of fruit, crackers or a healthy snack bar.  </a:t>
            </a:r>
          </a:p>
          <a:p>
            <a:pPr marL="0" lvl="0" indent="0">
              <a:buClr>
                <a:srgbClr val="F496CB">
                  <a:lumMod val="75000"/>
                </a:srgbClr>
              </a:buClr>
              <a:buNone/>
              <a:defRPr/>
            </a:pPr>
            <a:r>
              <a:rPr lang="en-US" altLang="en-US" sz="2800" dirty="0">
                <a:solidFill>
                  <a:prstClr val="black">
                    <a:lumMod val="75000"/>
                    <a:lumOff val="25000"/>
                  </a:prstClr>
                </a:solidFill>
                <a:latin typeface="Letter-join Plus 8" panose="02000505000000020003" pitchFamily="50" charset="0"/>
              </a:rPr>
              <a:t>Packed lunches should be healthy too. Please provide an adequate amount, appropriate to your child’s needs. </a:t>
            </a:r>
            <a:endParaRPr lang="en-GB" dirty="0">
              <a:latin typeface="Letter-join Plus 8" panose="02000505000000020003" pitchFamily="50" charset="0"/>
            </a:endParaRPr>
          </a:p>
        </p:txBody>
      </p:sp>
      <p:pic>
        <p:nvPicPr>
          <p:cNvPr id="4" name="Picture 3"/>
          <p:cNvPicPr>
            <a:picLocks noChangeAspect="1"/>
          </p:cNvPicPr>
          <p:nvPr/>
        </p:nvPicPr>
        <p:blipFill>
          <a:blip r:embed="rId2"/>
          <a:stretch>
            <a:fillRect/>
          </a:stretch>
        </p:blipFill>
        <p:spPr>
          <a:xfrm>
            <a:off x="5604698" y="4654963"/>
            <a:ext cx="2468148" cy="1940605"/>
          </a:xfrm>
          <a:prstGeom prst="rect">
            <a:avLst/>
          </a:prstGeom>
          <a:effectLst>
            <a:softEdge rad="63500"/>
          </a:effectLst>
        </p:spPr>
      </p:pic>
    </p:spTree>
    <p:extLst>
      <p:ext uri="{BB962C8B-B14F-4D97-AF65-F5344CB8AC3E}">
        <p14:creationId xmlns:p14="http://schemas.microsoft.com/office/powerpoint/2010/main" val="35836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1227908" y="888275"/>
            <a:ext cx="8412480" cy="5970865"/>
          </a:xfrm>
          <a:prstGeom prst="rect">
            <a:avLst/>
          </a:prstGeom>
          <a:noFill/>
          <a:ln w="9525">
            <a:noFill/>
            <a:miter lim="800000"/>
            <a:headEnd/>
            <a:tailEnd/>
          </a:ln>
        </p:spPr>
        <p:txBody>
          <a:bodyPr wrap="square">
            <a:spAutoFit/>
          </a:bodyPr>
          <a:lstStyle/>
          <a:p>
            <a:pPr fontAlgn="base">
              <a:spcBef>
                <a:spcPct val="50000"/>
              </a:spcBef>
              <a:spcAft>
                <a:spcPct val="0"/>
              </a:spcAft>
              <a:defRPr/>
            </a:pPr>
            <a:r>
              <a:rPr lang="en-GB" sz="3600" b="1" dirty="0">
                <a:solidFill>
                  <a:srgbClr val="92D050"/>
                </a:solidFill>
                <a:latin typeface="Letter-join Plus 8" panose="02000505000000020003" pitchFamily="50" charset="0"/>
                <a:cs typeface="Arial" charset="0"/>
              </a:rPr>
              <a:t>PE Kits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Worn on our PE days (currently Monday and Thursday)</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Plimsolls and/or trainers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Tracksuit or jogging bottoms for winter (to wear over school kit), shorts.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Please make sure that everything is named</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Long hair should be tied up and earrings should be removed, or micropore tape provided from home, please.</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latin typeface="Letter-join Plus 8" panose="02000505000000020003" pitchFamily="50" charset="0"/>
                <a:cs typeface="Arial" charset="0"/>
              </a:rPr>
              <a:t>If any reasons your child cannot take part, please inform us by letter or a telephone call.</a:t>
            </a: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defRPr/>
            </a:pPr>
            <a:endParaRPr lang="en-GB" sz="1600" dirty="0">
              <a:solidFill>
                <a:prstClr val="black"/>
              </a:solidFill>
              <a:cs typeface="Arial" charset="0"/>
            </a:endParaRPr>
          </a:p>
        </p:txBody>
      </p:sp>
    </p:spTree>
    <p:extLst>
      <p:ext uri="{BB962C8B-B14F-4D97-AF65-F5344CB8AC3E}">
        <p14:creationId xmlns:p14="http://schemas.microsoft.com/office/powerpoint/2010/main" val="328547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738" y="171428"/>
            <a:ext cx="9426793" cy="4194995"/>
          </a:xfrm>
          <a:prstGeom prst="rect">
            <a:avLst/>
          </a:prstGeom>
          <a:noFill/>
        </p:spPr>
        <p:txBody>
          <a:bodyPr wrap="square" rtlCol="0">
            <a:spAutoFit/>
          </a:bodyPr>
          <a:lstStyle/>
          <a:p>
            <a:r>
              <a:rPr lang="en-GB" sz="4000" b="1" dirty="0">
                <a:solidFill>
                  <a:srgbClr val="92D050"/>
                </a:solidFill>
                <a:latin typeface="Letter-join Plus 8" panose="02000505000000020003" pitchFamily="50" charset="0"/>
              </a:rPr>
              <a:t>School Times</a:t>
            </a:r>
          </a:p>
          <a:p>
            <a:pPr marL="342900" lvl="0" indent="-342900" defTabSz="457200">
              <a:spcBef>
                <a:spcPts val="1000"/>
              </a:spcBef>
              <a:buClr>
                <a:srgbClr val="F496CB">
                  <a:lumMod val="75000"/>
                </a:srgbClr>
              </a:buClr>
              <a:buSzPct val="80000"/>
              <a:buFont typeface="Wingdings 3" charset="2"/>
              <a:buChar char=""/>
              <a:defRPr/>
            </a:pPr>
            <a:r>
              <a:rPr lang="en-GB" sz="2880" dirty="0">
                <a:latin typeface="Letter-join Plus 8" panose="02000505000000020003" pitchFamily="50" charset="0"/>
              </a:rPr>
              <a:t>The school opens at 8.40</a:t>
            </a:r>
          </a:p>
          <a:p>
            <a:pPr marL="342900" lvl="0" indent="-342900" defTabSz="457200">
              <a:spcBef>
                <a:spcPts val="1000"/>
              </a:spcBef>
              <a:buClr>
                <a:srgbClr val="F496CB">
                  <a:lumMod val="75000"/>
                </a:srgbClr>
              </a:buClr>
              <a:buSzPct val="80000"/>
              <a:buFont typeface="Wingdings 3" charset="2"/>
              <a:buChar char=""/>
              <a:defRPr/>
            </a:pPr>
            <a:r>
              <a:rPr lang="en-GB" sz="2880" dirty="0">
                <a:latin typeface="Letter-join Plus 8" panose="02000505000000020003" pitchFamily="50" charset="0"/>
              </a:rPr>
              <a:t>Register is at 8.50 – children will be marked late after this time</a:t>
            </a:r>
          </a:p>
          <a:p>
            <a:pPr marL="342900" lvl="0" indent="-342900" defTabSz="457200">
              <a:spcBef>
                <a:spcPts val="1000"/>
              </a:spcBef>
              <a:buClr>
                <a:srgbClr val="F496CB">
                  <a:lumMod val="75000"/>
                </a:srgbClr>
              </a:buClr>
              <a:buSzPct val="80000"/>
              <a:buFont typeface="Wingdings 3" charset="2"/>
              <a:buChar char=""/>
              <a:defRPr/>
            </a:pPr>
            <a:r>
              <a:rPr lang="en-GB" sz="2880" dirty="0">
                <a:latin typeface="Letter-join Plus 8" panose="02000505000000020003" pitchFamily="50" charset="0"/>
              </a:rPr>
              <a:t>The Back gate will be locked for security at the end of the normal school day. Please walk around and pick up children from the Main Entrance for any clubs</a:t>
            </a:r>
          </a:p>
          <a:p>
            <a:endParaRPr lang="en-GB" sz="2880" dirty="0">
              <a:latin typeface="Comic Sans MS" pitchFamily="66" charset="0"/>
            </a:endParaRPr>
          </a:p>
        </p:txBody>
      </p:sp>
    </p:spTree>
    <p:extLst>
      <p:ext uri="{BB962C8B-B14F-4D97-AF65-F5344CB8AC3E}">
        <p14:creationId xmlns:p14="http://schemas.microsoft.com/office/powerpoint/2010/main" val="2621561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Plus 8" panose="02000505000000020003" pitchFamily="50" charset="0"/>
              </a:rPr>
              <a:t>SATS – Week commencing 11</a:t>
            </a:r>
            <a:r>
              <a:rPr lang="en-GB" u="sng" baseline="30000" dirty="0">
                <a:latin typeface="Letter-join Plus 8" panose="02000505000000020003" pitchFamily="50" charset="0"/>
              </a:rPr>
              <a:t>th</a:t>
            </a:r>
            <a:r>
              <a:rPr lang="en-GB" u="sng" dirty="0">
                <a:latin typeface="Letter-join Plus 8" panose="02000505000000020003" pitchFamily="50" charset="0"/>
              </a:rPr>
              <a:t> May 2026</a:t>
            </a:r>
          </a:p>
        </p:txBody>
      </p:sp>
      <p:sp>
        <p:nvSpPr>
          <p:cNvPr id="3" name="Content Placeholder 2"/>
          <p:cNvSpPr>
            <a:spLocks noGrp="1"/>
          </p:cNvSpPr>
          <p:nvPr>
            <p:ph idx="1"/>
          </p:nvPr>
        </p:nvSpPr>
        <p:spPr>
          <a:xfrm>
            <a:off x="677334" y="1365932"/>
            <a:ext cx="9479038" cy="5100182"/>
          </a:xfrm>
        </p:spPr>
        <p:txBody>
          <a:bodyPr>
            <a:normAutofit fontScale="77500" lnSpcReduction="20000"/>
          </a:bodyPr>
          <a:lstStyle/>
          <a:p>
            <a:pPr marL="0" indent="0">
              <a:buNone/>
            </a:pPr>
            <a:r>
              <a:rPr lang="en-GB" sz="2600" b="1" u="sng" dirty="0">
                <a:latin typeface="Letter-join Plus 8" panose="02000505000000020003" pitchFamily="50" charset="0"/>
              </a:rPr>
              <a:t>Monday</a:t>
            </a:r>
          </a:p>
          <a:p>
            <a:pPr marL="0" indent="0">
              <a:buNone/>
            </a:pPr>
            <a:r>
              <a:rPr lang="en-GB" sz="2600" dirty="0">
                <a:latin typeface="Letter-join Plus 8" panose="02000505000000020003" pitchFamily="50" charset="0"/>
              </a:rPr>
              <a:t>Spelling Punctuation and Grammar test (SPAG) (45 mins)</a:t>
            </a:r>
          </a:p>
          <a:p>
            <a:pPr marL="0" indent="0">
              <a:buNone/>
            </a:pPr>
            <a:r>
              <a:rPr lang="en-GB" sz="2600" dirty="0">
                <a:latin typeface="Letter-join Plus 8" panose="02000505000000020003" pitchFamily="50" charset="0"/>
              </a:rPr>
              <a:t>Spelling paper (about 15/20 mins)</a:t>
            </a:r>
          </a:p>
          <a:p>
            <a:endParaRPr lang="en-GB" sz="2600" dirty="0">
              <a:latin typeface="Letter-join Plus 8" panose="02000505000000020003" pitchFamily="50" charset="0"/>
            </a:endParaRPr>
          </a:p>
          <a:p>
            <a:pPr marL="0" indent="0">
              <a:buNone/>
            </a:pPr>
            <a:r>
              <a:rPr lang="en-GB" sz="2600" b="1" u="sng" dirty="0">
                <a:latin typeface="Letter-join Plus 8" panose="02000505000000020003" pitchFamily="50" charset="0"/>
              </a:rPr>
              <a:t>Tuesday</a:t>
            </a:r>
          </a:p>
          <a:p>
            <a:pPr marL="0" indent="0">
              <a:buNone/>
            </a:pPr>
            <a:r>
              <a:rPr lang="en-GB" sz="2600" dirty="0">
                <a:latin typeface="Letter-join Plus 8" panose="02000505000000020003" pitchFamily="50" charset="0"/>
              </a:rPr>
              <a:t>Reading Paper (1 hour)</a:t>
            </a:r>
          </a:p>
          <a:p>
            <a:endParaRPr lang="en-GB" sz="2600" b="1" u="sng" dirty="0">
              <a:latin typeface="Letter-join Plus 8" panose="02000505000000020003" pitchFamily="50" charset="0"/>
            </a:endParaRPr>
          </a:p>
          <a:p>
            <a:pPr marL="0" indent="0">
              <a:buNone/>
            </a:pPr>
            <a:r>
              <a:rPr lang="en-GB" sz="2600" b="1" u="sng" dirty="0">
                <a:latin typeface="Letter-join Plus 8" panose="02000505000000020003" pitchFamily="50" charset="0"/>
              </a:rPr>
              <a:t>Wednesday</a:t>
            </a:r>
          </a:p>
          <a:p>
            <a:pPr marL="0" indent="0">
              <a:buNone/>
            </a:pPr>
            <a:r>
              <a:rPr lang="en-GB" sz="2600" dirty="0">
                <a:latin typeface="Letter-join Plus 8" panose="02000505000000020003" pitchFamily="50" charset="0"/>
              </a:rPr>
              <a:t>Arithmetic paper (30 </a:t>
            </a:r>
            <a:r>
              <a:rPr lang="en-GB" sz="2600" dirty="0" err="1">
                <a:latin typeface="Letter-join Plus 8" panose="02000505000000020003" pitchFamily="50" charset="0"/>
              </a:rPr>
              <a:t>mins</a:t>
            </a:r>
            <a:r>
              <a:rPr lang="en-GB" sz="2600" dirty="0">
                <a:latin typeface="Letter-join Plus 8" panose="02000505000000020003" pitchFamily="50" charset="0"/>
              </a:rPr>
              <a:t>) </a:t>
            </a:r>
          </a:p>
          <a:p>
            <a:pPr marL="0" indent="0">
              <a:buNone/>
            </a:pPr>
            <a:r>
              <a:rPr lang="en-GB" sz="2600" dirty="0">
                <a:latin typeface="Letter-join Plus 8" panose="02000505000000020003" pitchFamily="50" charset="0"/>
              </a:rPr>
              <a:t>Maths Reasoning paper 1. (45 </a:t>
            </a:r>
            <a:r>
              <a:rPr lang="en-GB" sz="2600" dirty="0" err="1">
                <a:latin typeface="Letter-join Plus 8" panose="02000505000000020003" pitchFamily="50" charset="0"/>
              </a:rPr>
              <a:t>mins</a:t>
            </a:r>
            <a:r>
              <a:rPr lang="en-GB" sz="2600" dirty="0">
                <a:latin typeface="Letter-join Plus 8" panose="02000505000000020003" pitchFamily="50" charset="0"/>
              </a:rPr>
              <a:t>)</a:t>
            </a:r>
          </a:p>
          <a:p>
            <a:endParaRPr lang="en-GB" sz="2600" dirty="0">
              <a:latin typeface="Letter-join Plus 8" panose="02000505000000020003" pitchFamily="50" charset="0"/>
            </a:endParaRPr>
          </a:p>
          <a:p>
            <a:pPr marL="0" indent="0">
              <a:buNone/>
            </a:pPr>
            <a:r>
              <a:rPr lang="en-GB" sz="2600" b="1" u="sng" dirty="0">
                <a:latin typeface="Letter-join Plus 8" panose="02000505000000020003" pitchFamily="50" charset="0"/>
              </a:rPr>
              <a:t>Thursday</a:t>
            </a:r>
          </a:p>
          <a:p>
            <a:pPr marL="0" indent="0">
              <a:buNone/>
            </a:pPr>
            <a:r>
              <a:rPr lang="en-GB" sz="2600" dirty="0">
                <a:latin typeface="Letter-join Plus 8" panose="02000505000000020003" pitchFamily="50" charset="0"/>
              </a:rPr>
              <a:t>Maths reasoning paper 2. (45 </a:t>
            </a:r>
            <a:r>
              <a:rPr lang="en-GB" sz="2600" dirty="0" err="1">
                <a:latin typeface="Letter-join Plus 8" panose="02000505000000020003" pitchFamily="50" charset="0"/>
              </a:rPr>
              <a:t>mins</a:t>
            </a:r>
            <a:r>
              <a:rPr lang="en-GB" sz="2600" dirty="0">
                <a:latin typeface="Letter-join Plus 8" panose="02000505000000020003" pitchFamily="50" charset="0"/>
              </a:rPr>
              <a:t>)</a:t>
            </a:r>
          </a:p>
          <a:p>
            <a:endParaRPr lang="en-GB" dirty="0"/>
          </a:p>
        </p:txBody>
      </p:sp>
    </p:spTree>
    <p:extLst>
      <p:ext uri="{BB962C8B-B14F-4D97-AF65-F5344CB8AC3E}">
        <p14:creationId xmlns:p14="http://schemas.microsoft.com/office/powerpoint/2010/main" val="1979583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Plus 8" panose="02000505000000020003" pitchFamily="50" charset="0"/>
              </a:rPr>
              <a:t>How will your child be assessed?</a:t>
            </a:r>
          </a:p>
        </p:txBody>
      </p:sp>
      <p:sp>
        <p:nvSpPr>
          <p:cNvPr id="3" name="Content Placeholder 2"/>
          <p:cNvSpPr>
            <a:spLocks noGrp="1"/>
          </p:cNvSpPr>
          <p:nvPr>
            <p:ph idx="1"/>
          </p:nvPr>
        </p:nvSpPr>
        <p:spPr>
          <a:xfrm>
            <a:off x="421520" y="1360489"/>
            <a:ext cx="9479038" cy="5100182"/>
          </a:xfrm>
        </p:spPr>
        <p:txBody>
          <a:bodyPr>
            <a:normAutofit/>
          </a:bodyPr>
          <a:lstStyle/>
          <a:p>
            <a:r>
              <a:rPr lang="en-GB" sz="2800" dirty="0">
                <a:latin typeface="Letter-join Plus 8" panose="02000505000000020003" pitchFamily="50" charset="0"/>
              </a:rPr>
              <a:t>Working above ARE at greater depth</a:t>
            </a:r>
          </a:p>
          <a:p>
            <a:r>
              <a:rPr lang="en-GB" sz="2800" dirty="0">
                <a:latin typeface="Letter-join Plus 8" panose="02000505000000020003" pitchFamily="50" charset="0"/>
              </a:rPr>
              <a:t>Working at ARE</a:t>
            </a:r>
          </a:p>
          <a:p>
            <a:r>
              <a:rPr lang="en-GB" sz="2800" dirty="0">
                <a:latin typeface="Letter-join Plus 8" panose="02000505000000020003" pitchFamily="50" charset="0"/>
              </a:rPr>
              <a:t>Working below ARE</a:t>
            </a:r>
          </a:p>
          <a:p>
            <a:pPr marL="0" indent="0">
              <a:buNone/>
            </a:pPr>
            <a:endParaRPr lang="en-GB" sz="2800" dirty="0">
              <a:latin typeface="Letter-join Plus 8" panose="02000505000000020003" pitchFamily="50" charset="0"/>
            </a:endParaRPr>
          </a:p>
          <a:p>
            <a:pPr marL="0" indent="0">
              <a:buNone/>
            </a:pPr>
            <a:r>
              <a:rPr lang="en-GB" sz="2800" dirty="0">
                <a:latin typeface="Letter-join Plus 8" panose="02000505000000020003" pitchFamily="50" charset="0"/>
              </a:rPr>
              <a:t>SATs paper score will be converted into a raw score and standardised.  If your child has a score above 100 then they are AT ARE.  If they are above 115 then they are above ARE (working at greater depth).</a:t>
            </a:r>
          </a:p>
          <a:p>
            <a:pPr marL="0" indent="0">
              <a:buNone/>
            </a:pPr>
            <a:r>
              <a:rPr lang="en-GB" sz="2800" dirty="0">
                <a:latin typeface="Letter-join Plus 8" panose="02000505000000020003" pitchFamily="50" charset="0"/>
              </a:rPr>
              <a:t>Progress is based on their KS1 SATs result. </a:t>
            </a:r>
          </a:p>
          <a:p>
            <a:pPr marL="0" indent="0">
              <a:buNone/>
            </a:pPr>
            <a:endParaRPr lang="en-GB" dirty="0"/>
          </a:p>
        </p:txBody>
      </p:sp>
    </p:spTree>
    <p:extLst>
      <p:ext uri="{BB962C8B-B14F-4D97-AF65-F5344CB8AC3E}">
        <p14:creationId xmlns:p14="http://schemas.microsoft.com/office/powerpoint/2010/main" val="1406818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Plus 8" panose="02000505000000020003" pitchFamily="50" charset="0"/>
              </a:rPr>
              <a:t>Applying for secondary school</a:t>
            </a:r>
          </a:p>
        </p:txBody>
      </p:sp>
      <p:sp>
        <p:nvSpPr>
          <p:cNvPr id="3" name="Content Placeholder 2"/>
          <p:cNvSpPr>
            <a:spLocks noGrp="1"/>
          </p:cNvSpPr>
          <p:nvPr>
            <p:ph idx="1"/>
          </p:nvPr>
        </p:nvSpPr>
        <p:spPr/>
        <p:txBody>
          <a:bodyPr>
            <a:normAutofit lnSpcReduction="10000"/>
          </a:bodyPr>
          <a:lstStyle/>
          <a:p>
            <a:r>
              <a:rPr lang="en-US" sz="2400" dirty="0">
                <a:hlinkClick r:id="rId2"/>
              </a:rPr>
              <a:t>Apply for a secondary school place | PLYMOUTH.GOV.UK</a:t>
            </a:r>
            <a:endParaRPr lang="en-US" sz="2400" dirty="0"/>
          </a:p>
          <a:p>
            <a:endParaRPr lang="en-GB" sz="2400" dirty="0">
              <a:latin typeface="Letter-join Plus 8" panose="02000505000000020003" pitchFamily="50" charset="0"/>
            </a:endParaRPr>
          </a:p>
          <a:p>
            <a:r>
              <a:rPr lang="en-GB" sz="2400" dirty="0">
                <a:latin typeface="Letter-join Plus 8" panose="02000505000000020003" pitchFamily="50" charset="0"/>
              </a:rPr>
              <a:t>Apply online between Wednesday 3</a:t>
            </a:r>
            <a:r>
              <a:rPr lang="en-GB" sz="2400" baseline="30000" dirty="0">
                <a:latin typeface="Letter-join Plus 8" panose="02000505000000020003" pitchFamily="50" charset="0"/>
              </a:rPr>
              <a:t>rd</a:t>
            </a:r>
            <a:r>
              <a:rPr lang="en-GB" sz="2400" dirty="0">
                <a:latin typeface="Letter-join Plus 8" panose="02000505000000020003" pitchFamily="50" charset="0"/>
              </a:rPr>
              <a:t> September – Friday 31</a:t>
            </a:r>
            <a:r>
              <a:rPr lang="en-GB" sz="2400" baseline="30000" dirty="0">
                <a:latin typeface="Letter-join Plus 8" panose="02000505000000020003" pitchFamily="50" charset="0"/>
              </a:rPr>
              <a:t>st</a:t>
            </a:r>
            <a:r>
              <a:rPr lang="en-GB" sz="2400" dirty="0">
                <a:latin typeface="Letter-join Plus 8" panose="02000505000000020003" pitchFamily="50" charset="0"/>
              </a:rPr>
              <a:t> October </a:t>
            </a:r>
          </a:p>
          <a:p>
            <a:endParaRPr lang="en-GB" sz="2400" dirty="0">
              <a:latin typeface="Letter-join Plus 8" panose="02000505000000020003" pitchFamily="50" charset="0"/>
            </a:endParaRPr>
          </a:p>
          <a:p>
            <a:r>
              <a:rPr lang="en-GB" sz="2400" dirty="0">
                <a:latin typeface="Letter-join Plus 8" panose="02000505000000020003" pitchFamily="50" charset="0"/>
              </a:rPr>
              <a:t>Find out which school your child has been allocated Monday 2nd March 2024</a:t>
            </a:r>
          </a:p>
          <a:p>
            <a:endParaRPr lang="en-GB" sz="2400" dirty="0">
              <a:latin typeface="Letter-join Plus 8" panose="02000505000000020003" pitchFamily="50" charset="0"/>
            </a:endParaRPr>
          </a:p>
          <a:p>
            <a:r>
              <a:rPr lang="en-GB" sz="2400" dirty="0">
                <a:latin typeface="Letter-join Plus 8" panose="02000505000000020003" pitchFamily="50" charset="0"/>
              </a:rPr>
              <a:t>Ask the office if you have any queries</a:t>
            </a:r>
          </a:p>
        </p:txBody>
      </p:sp>
    </p:spTree>
    <p:extLst>
      <p:ext uri="{BB962C8B-B14F-4D97-AF65-F5344CB8AC3E}">
        <p14:creationId xmlns:p14="http://schemas.microsoft.com/office/powerpoint/2010/main" val="4007754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Letter-join Plus 8" panose="02000505000000020003" pitchFamily="50" charset="0"/>
              </a:rPr>
              <a:t>Residential – Barton Hall – Monday 18</a:t>
            </a:r>
            <a:r>
              <a:rPr lang="en-GB" u="sng" baseline="30000" dirty="0">
                <a:latin typeface="Letter-join Plus 8" panose="02000505000000020003" pitchFamily="50" charset="0"/>
              </a:rPr>
              <a:t>th</a:t>
            </a:r>
            <a:r>
              <a:rPr lang="en-GB" u="sng" dirty="0">
                <a:latin typeface="Letter-join Plus 8" panose="02000505000000020003" pitchFamily="50" charset="0"/>
              </a:rPr>
              <a:t> May – Wednesday 20</a:t>
            </a:r>
            <a:r>
              <a:rPr lang="en-GB" u="sng" baseline="30000" dirty="0">
                <a:latin typeface="Letter-join Plus 8" panose="02000505000000020003" pitchFamily="50" charset="0"/>
              </a:rPr>
              <a:t>th</a:t>
            </a:r>
            <a:r>
              <a:rPr lang="en-GB" u="sng" dirty="0">
                <a:latin typeface="Letter-join Plus 8" panose="02000505000000020003" pitchFamily="50" charset="0"/>
              </a:rPr>
              <a:t> May 2026</a:t>
            </a:r>
          </a:p>
        </p:txBody>
      </p:sp>
    </p:spTree>
    <p:extLst>
      <p:ext uri="{BB962C8B-B14F-4D97-AF65-F5344CB8AC3E}">
        <p14:creationId xmlns:p14="http://schemas.microsoft.com/office/powerpoint/2010/main" val="2349425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8C1FA4-2347-4CC5-B3C4-466F7615C108}"/>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2291" name="Text Box 3">
            <a:extLst>
              <a:ext uri="{FF2B5EF4-FFF2-40B4-BE49-F238E27FC236}">
                <a16:creationId xmlns:a16="http://schemas.microsoft.com/office/drawing/2014/main" id="{4A90FE35-F7A2-4DED-A36A-680AF6973DD4}"/>
              </a:ext>
            </a:extLst>
          </p:cNvPr>
          <p:cNvSpPr txBox="1">
            <a:spLocks noChangeArrowheads="1"/>
          </p:cNvSpPr>
          <p:nvPr/>
        </p:nvSpPr>
        <p:spPr bwMode="auto">
          <a:xfrm>
            <a:off x="1992313"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3" name="Subtitle 2">
            <a:extLst>
              <a:ext uri="{FF2B5EF4-FFF2-40B4-BE49-F238E27FC236}">
                <a16:creationId xmlns:a16="http://schemas.microsoft.com/office/drawing/2014/main" id="{77687B59-A853-456B-BC76-5FD521ECC7D6}"/>
              </a:ext>
            </a:extLst>
          </p:cNvPr>
          <p:cNvSpPr>
            <a:spLocks noGrp="1"/>
          </p:cNvSpPr>
          <p:nvPr>
            <p:ph type="subTitle" idx="1"/>
          </p:nvPr>
        </p:nvSpPr>
        <p:spPr/>
        <p:txBody>
          <a:bodyPr rtlCol="0">
            <a:normAutofit/>
          </a:bodyPr>
          <a:lstStyle/>
          <a:p>
            <a:pPr>
              <a:defRPr/>
            </a:pPr>
            <a:endParaRPr lang="en-US">
              <a:ea typeface="+mn-ea"/>
              <a:cs typeface="+mn-cs"/>
            </a:endParaRPr>
          </a:p>
        </p:txBody>
      </p:sp>
      <p:sp>
        <p:nvSpPr>
          <p:cNvPr id="10" name="Rectangle 9">
            <a:extLst>
              <a:ext uri="{FF2B5EF4-FFF2-40B4-BE49-F238E27FC236}">
                <a16:creationId xmlns:a16="http://schemas.microsoft.com/office/drawing/2014/main" id="{6377E0C0-FF6F-44E9-B731-9FE19CB51B63}"/>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2294" name="Title 2">
            <a:extLst>
              <a:ext uri="{FF2B5EF4-FFF2-40B4-BE49-F238E27FC236}">
                <a16:creationId xmlns:a16="http://schemas.microsoft.com/office/drawing/2014/main" id="{C0E2A7AF-CD1C-4531-85FE-1DAD7ADB2674}"/>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Multi-Activity</a:t>
            </a:r>
          </a:p>
        </p:txBody>
      </p:sp>
      <p:sp>
        <p:nvSpPr>
          <p:cNvPr id="12295" name="TextBox 3">
            <a:extLst>
              <a:ext uri="{FF2B5EF4-FFF2-40B4-BE49-F238E27FC236}">
                <a16:creationId xmlns:a16="http://schemas.microsoft.com/office/drawing/2014/main" id="{85380F8D-C72D-4472-8BEF-FD38FE91E78A}"/>
              </a:ext>
            </a:extLst>
          </p:cNvPr>
          <p:cNvSpPr txBox="1">
            <a:spLocks noChangeArrowheads="1"/>
          </p:cNvSpPr>
          <p:nvPr/>
        </p:nvSpPr>
        <p:spPr bwMode="auto">
          <a:xfrm>
            <a:off x="2063750" y="4386263"/>
            <a:ext cx="84963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spcAft>
                <a:spcPts val="200"/>
              </a:spcAft>
              <a:buClr>
                <a:srgbClr val="E4A07C"/>
              </a:buClr>
              <a:buFontTx/>
              <a:buChar char="•"/>
            </a:pPr>
            <a:r>
              <a:rPr lang="en-GB" altLang="en-US" sz="2000">
                <a:solidFill>
                  <a:schemeClr val="bg1"/>
                </a:solidFill>
                <a:latin typeface="Arial" panose="020B0604020202020204" pitchFamily="34" charset="0"/>
                <a:cs typeface="Arial" panose="020B0604020202020204" pitchFamily="34" charset="0"/>
              </a:rPr>
              <a:t> </a:t>
            </a:r>
            <a:r>
              <a:rPr lang="en-GB" altLang="en-US" sz="2000" b="1">
                <a:solidFill>
                  <a:schemeClr val="bg1"/>
                </a:solidFill>
                <a:latin typeface="Arial" panose="020B0604020202020204" pitchFamily="34" charset="0"/>
                <a:cs typeface="Arial" panose="020B0604020202020204" pitchFamily="34" charset="0"/>
              </a:rPr>
              <a:t>4 action-packed adventure activity sessions per day</a:t>
            </a:r>
            <a:endParaRPr lang="en-GB" altLang="en-US" sz="2000">
              <a:solidFill>
                <a:schemeClr val="bg1"/>
              </a:solidFill>
              <a:latin typeface="Arial" panose="020B0604020202020204" pitchFamily="34" charset="0"/>
              <a:cs typeface="Arial" panose="020B0604020202020204" pitchFamily="34" charset="0"/>
            </a:endParaRP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Evening entertainment</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Great for personal development &amp; confidence building</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Increases motivation &amp; appetite for learning</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Guides work with groups</a:t>
            </a:r>
          </a:p>
          <a:p>
            <a:pPr>
              <a:spcBef>
                <a:spcPct val="0"/>
              </a:spcBef>
              <a:spcAft>
                <a:spcPts val="200"/>
              </a:spcAft>
              <a:buClr>
                <a:srgbClr val="B8E5FA"/>
              </a:buClr>
              <a:buNone/>
            </a:pPr>
            <a:endParaRPr lang="en-GB" altLang="en-US" sz="2000" b="1">
              <a:solidFill>
                <a:schemeClr val="bg1"/>
              </a:solidFill>
              <a:latin typeface="Arial" panose="020B0604020202020204" pitchFamily="34" charset="0"/>
              <a:cs typeface="Arial" panose="020B0604020202020204" pitchFamily="34" charset="0"/>
            </a:endParaRPr>
          </a:p>
          <a:p>
            <a:pPr>
              <a:spcBef>
                <a:spcPct val="0"/>
              </a:spcBef>
              <a:spcAft>
                <a:spcPts val="200"/>
              </a:spcAft>
              <a:buClr>
                <a:srgbClr val="B8E5FA"/>
              </a:buClr>
              <a:buNone/>
            </a:pPr>
            <a:endParaRPr lang="en-GB" altLang="en-US" sz="2000" b="1">
              <a:solidFill>
                <a:schemeClr val="bg1"/>
              </a:solidFill>
              <a:latin typeface="Arial" panose="020B0604020202020204" pitchFamily="34" charset="0"/>
              <a:cs typeface="Arial" panose="020B0604020202020204" pitchFamily="34" charset="0"/>
            </a:endParaRPr>
          </a:p>
        </p:txBody>
      </p:sp>
      <p:pic>
        <p:nvPicPr>
          <p:cNvPr id="12296" name="Picture 6" descr="PGL LOGO OFFICIAL_with Drop Shadow.png">
            <a:extLst>
              <a:ext uri="{FF2B5EF4-FFF2-40B4-BE49-F238E27FC236}">
                <a16:creationId xmlns:a16="http://schemas.microsoft.com/office/drawing/2014/main" id="{29DF3FF8-33DE-4026-8688-70F379746B7E}"/>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a:extLst>
              <a:ext uri="{FF2B5EF4-FFF2-40B4-BE49-F238E27FC236}">
                <a16:creationId xmlns:a16="http://schemas.microsoft.com/office/drawing/2014/main" id="{BDE7EA64-E405-478D-8B52-9BC46D25A7EF}"/>
              </a:ext>
            </a:extLst>
          </p:cNvPr>
          <p:cNvSpPr txBox="1">
            <a:spLocks noChangeArrowheads="1"/>
          </p:cNvSpPr>
          <p:nvPr/>
        </p:nvSpPr>
        <p:spPr bwMode="auto">
          <a:xfrm>
            <a:off x="2063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9" name="Rectangle 8">
            <a:extLst>
              <a:ext uri="{FF2B5EF4-FFF2-40B4-BE49-F238E27FC236}">
                <a16:creationId xmlns:a16="http://schemas.microsoft.com/office/drawing/2014/main" id="{2B40F782-A850-42E3-98E2-1A0650CBD722}"/>
              </a:ext>
            </a:extLst>
          </p:cNvPr>
          <p:cNvSpPr>
            <a:spLocks noChangeArrowheads="1"/>
          </p:cNvSpPr>
          <p:nvPr/>
        </p:nvSpPr>
        <p:spPr bwMode="auto">
          <a:xfrm>
            <a:off x="1637647" y="2264115"/>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0" name="TextBox 3">
            <a:extLst>
              <a:ext uri="{FF2B5EF4-FFF2-40B4-BE49-F238E27FC236}">
                <a16:creationId xmlns:a16="http://schemas.microsoft.com/office/drawing/2014/main" id="{19278A7B-5D91-4EC7-8ABD-25DEF363F48C}"/>
              </a:ext>
            </a:extLst>
          </p:cNvPr>
          <p:cNvSpPr txBox="1">
            <a:spLocks noChangeArrowheads="1"/>
          </p:cNvSpPr>
          <p:nvPr/>
        </p:nvSpPr>
        <p:spPr bwMode="auto">
          <a:xfrm>
            <a:off x="2063750" y="2746034"/>
            <a:ext cx="8604448" cy="9064023"/>
          </a:xfrm>
          <a:prstGeom prst="rect">
            <a:avLst/>
          </a:prstGeom>
          <a:noFill/>
          <a:ln>
            <a:noFill/>
          </a:ln>
          <a:extLst>
            <a:ext uri="{909E8E84-426E-40dd-AFC4-6F175D3DCCD1}"/>
            <a:ext uri="{91240B29-F687-4f45-9708-019B960494DF}"/>
          </a:extLst>
        </p:spPr>
        <p:txBody>
          <a:bodyPr numCol="4">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E4A07C"/>
              </a:buClr>
              <a:buFontTx/>
              <a:buChar char="•"/>
              <a:defRPr/>
            </a:pPr>
            <a:r>
              <a:rPr lang="en-GB" sz="1600" i="0" dirty="0">
                <a:solidFill>
                  <a:schemeClr val="bg1"/>
                </a:solidFill>
                <a:latin typeface="Arial"/>
                <a:cs typeface="Arial"/>
              </a:rPr>
              <a:t> </a:t>
            </a:r>
            <a:r>
              <a:rPr lang="en-GB" sz="1600" b="1" i="0" dirty="0">
                <a:solidFill>
                  <a:schemeClr val="bg1"/>
                </a:solidFill>
                <a:latin typeface="Arial"/>
                <a:cs typeface="Arial"/>
              </a:rPr>
              <a:t>Abseiling</a:t>
            </a:r>
          </a:p>
          <a:p>
            <a:pPr eaLnBrk="1" hangingPunct="1">
              <a:spcAft>
                <a:spcPts val="200"/>
              </a:spcAft>
              <a:buClr>
                <a:srgbClr val="E4A07C"/>
              </a:buClr>
              <a:buFontTx/>
              <a:buChar char="•"/>
              <a:defRPr/>
            </a:pPr>
            <a:r>
              <a:rPr lang="en-GB" sz="1600" b="1" i="0" dirty="0">
                <a:solidFill>
                  <a:schemeClr val="bg1"/>
                </a:solidFill>
                <a:latin typeface="Arial"/>
                <a:cs typeface="Arial"/>
              </a:rPr>
              <a:t> </a:t>
            </a:r>
            <a:r>
              <a:rPr lang="en-GB" sz="1600" b="1" i="0" dirty="0" err="1">
                <a:solidFill>
                  <a:schemeClr val="bg1"/>
                </a:solidFill>
                <a:latin typeface="Arial"/>
                <a:cs typeface="Arial"/>
              </a:rPr>
              <a:t>Aeroball</a:t>
            </a: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 Archery</a:t>
            </a:r>
          </a:p>
          <a:p>
            <a:pPr eaLnBrk="1" hangingPunct="1">
              <a:spcAft>
                <a:spcPts val="200"/>
              </a:spcAft>
              <a:buClr>
                <a:srgbClr val="E4A07C"/>
              </a:buClr>
              <a:buFontTx/>
              <a:buChar char="•"/>
              <a:defRPr/>
            </a:pPr>
            <a:r>
              <a:rPr lang="en-GB" sz="1600" b="1" i="0" dirty="0">
                <a:solidFill>
                  <a:schemeClr val="bg1"/>
                </a:solidFill>
                <a:latin typeface="Arial"/>
                <a:cs typeface="Arial"/>
              </a:rPr>
              <a:t> </a:t>
            </a:r>
            <a:r>
              <a:rPr lang="en-GB" sz="1600" b="1" i="0" dirty="0" err="1">
                <a:solidFill>
                  <a:schemeClr val="bg1"/>
                </a:solidFill>
                <a:latin typeface="Arial"/>
                <a:cs typeface="Arial"/>
              </a:rPr>
              <a:t>Blokarting</a:t>
            </a: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 </a:t>
            </a:r>
            <a:r>
              <a:rPr lang="en-GB" sz="1600" b="1" i="0" dirty="0" err="1">
                <a:solidFill>
                  <a:schemeClr val="bg1"/>
                </a:solidFill>
                <a:latin typeface="Arial"/>
                <a:cs typeface="Arial"/>
              </a:rPr>
              <a:t>Bodyboarding</a:t>
            </a: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 Challenge Course</a:t>
            </a:r>
          </a:p>
          <a:p>
            <a:pPr eaLnBrk="1" hangingPunct="1">
              <a:spcAft>
                <a:spcPts val="200"/>
              </a:spcAft>
              <a:buClr>
                <a:srgbClr val="E4A07C"/>
              </a:buClr>
              <a:buFontTx/>
              <a:buChar char="•"/>
              <a:defRPr/>
            </a:pPr>
            <a:r>
              <a:rPr lang="en-GB" sz="1600" b="1" i="0" dirty="0">
                <a:solidFill>
                  <a:schemeClr val="bg1"/>
                </a:solidFill>
                <a:latin typeface="Arial"/>
                <a:cs typeface="Arial"/>
              </a:rPr>
              <a:t> Climbing</a:t>
            </a:r>
          </a:p>
          <a:p>
            <a:pPr eaLnBrk="1" hangingPunct="1">
              <a:spcAft>
                <a:spcPts val="200"/>
              </a:spcAft>
              <a:buClr>
                <a:srgbClr val="E4A07C"/>
              </a:buCl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 Coastal Walk</a:t>
            </a:r>
          </a:p>
          <a:p>
            <a:pPr eaLnBrk="1" hangingPunct="1">
              <a:spcAft>
                <a:spcPts val="200"/>
              </a:spcAft>
              <a:buClr>
                <a:srgbClr val="E4A07C"/>
              </a:buClr>
              <a:buFontTx/>
              <a:buChar char="•"/>
              <a:defRPr/>
            </a:pPr>
            <a:r>
              <a:rPr lang="en-GB" sz="1600" b="1" i="0" dirty="0">
                <a:solidFill>
                  <a:schemeClr val="bg1"/>
                </a:solidFill>
                <a:latin typeface="Arial"/>
                <a:cs typeface="Arial"/>
              </a:rPr>
              <a:t> Fencing</a:t>
            </a:r>
          </a:p>
          <a:p>
            <a:pPr eaLnBrk="1" hangingPunct="1">
              <a:spcAft>
                <a:spcPts val="200"/>
              </a:spcAft>
              <a:buClr>
                <a:srgbClr val="E4A07C"/>
              </a:buClr>
              <a:buFontTx/>
              <a:buChar char="•"/>
              <a:defRPr/>
            </a:pPr>
            <a:r>
              <a:rPr lang="en-GB" sz="1600" b="1" i="0" dirty="0">
                <a:solidFill>
                  <a:schemeClr val="bg1"/>
                </a:solidFill>
                <a:latin typeface="Arial"/>
                <a:cs typeface="Arial"/>
              </a:rPr>
              <a:t> First Aid</a:t>
            </a:r>
          </a:p>
          <a:p>
            <a:pPr eaLnBrk="1" hangingPunct="1">
              <a:spcAft>
                <a:spcPts val="200"/>
              </a:spcAft>
              <a:buClr>
                <a:srgbClr val="E4A07C"/>
              </a:buClr>
              <a:buFontTx/>
              <a:buChar char="•"/>
              <a:defRPr/>
            </a:pPr>
            <a:r>
              <a:rPr lang="en-GB" sz="1600" b="1" i="0" dirty="0">
                <a:solidFill>
                  <a:schemeClr val="bg1"/>
                </a:solidFill>
                <a:latin typeface="Arial"/>
                <a:cs typeface="Arial"/>
              </a:rPr>
              <a:t> High Ropes Course</a:t>
            </a:r>
          </a:p>
          <a:p>
            <a:pPr eaLnBrk="1" hangingPunct="1">
              <a:spcAft>
                <a:spcPts val="200"/>
              </a:spcAft>
              <a:buClr>
                <a:srgbClr val="E4A07C"/>
              </a:buClr>
              <a:buFontTx/>
              <a:buChar char="•"/>
              <a:defRPr/>
            </a:pPr>
            <a:r>
              <a:rPr lang="en-GB" sz="1600" b="1" i="0" dirty="0">
                <a:solidFill>
                  <a:schemeClr val="bg1"/>
                </a:solidFill>
                <a:latin typeface="Arial"/>
                <a:cs typeface="Arial"/>
              </a:rPr>
              <a:t> Kite Flying</a:t>
            </a:r>
          </a:p>
          <a:p>
            <a:pPr eaLnBrk="1" hangingPunct="1">
              <a:spcAft>
                <a:spcPts val="200"/>
              </a:spcAft>
              <a:buClr>
                <a:srgbClr val="E4A07C"/>
              </a:buClr>
              <a:buFontTx/>
              <a:buChar char="•"/>
              <a:defRPr/>
            </a:pPr>
            <a:r>
              <a:rPr lang="en-GB" sz="1600" b="1" i="0" dirty="0">
                <a:solidFill>
                  <a:schemeClr val="bg1"/>
                </a:solidFill>
                <a:latin typeface="Arial"/>
                <a:cs typeface="Arial"/>
              </a:rPr>
              <a:t> Mountain Biking</a:t>
            </a:r>
          </a:p>
          <a:p>
            <a:pPr eaLnBrk="1" hangingPunct="1">
              <a:spcAft>
                <a:spcPts val="200"/>
              </a:spcAft>
              <a:buClr>
                <a:srgbClr val="E4A07C"/>
              </a:buClr>
              <a:buFontTx/>
              <a:buChar char="•"/>
              <a:defRPr/>
            </a:pPr>
            <a:r>
              <a:rPr lang="en-GB" sz="1600" b="1" i="0" dirty="0">
                <a:solidFill>
                  <a:schemeClr val="bg1"/>
                </a:solidFill>
                <a:latin typeface="Arial"/>
                <a:cs typeface="Arial"/>
              </a:rPr>
              <a:t> Orienteering</a:t>
            </a: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 Problem Solving</a:t>
            </a:r>
          </a:p>
          <a:p>
            <a:pPr eaLnBrk="1" hangingPunct="1">
              <a:spcAft>
                <a:spcPts val="200"/>
              </a:spcAft>
              <a:buClr>
                <a:srgbClr val="E4A07C"/>
              </a:buClr>
              <a:buFontTx/>
              <a:buChar char="•"/>
              <a:defRPr/>
            </a:pPr>
            <a:r>
              <a:rPr lang="en-GB" sz="1600" b="1" i="0" dirty="0">
                <a:solidFill>
                  <a:schemeClr val="bg1"/>
                </a:solidFill>
                <a:latin typeface="Arial"/>
                <a:cs typeface="Arial"/>
              </a:rPr>
              <a:t> Quad Biking</a:t>
            </a:r>
          </a:p>
          <a:p>
            <a:pPr eaLnBrk="1" hangingPunct="1">
              <a:spcAft>
                <a:spcPts val="200"/>
              </a:spcAft>
              <a:buClr>
                <a:srgbClr val="E4A07C"/>
              </a:buClr>
              <a:buFontTx/>
              <a:buChar char="•"/>
              <a:defRPr/>
            </a:pPr>
            <a:r>
              <a:rPr lang="en-GB" sz="1600" b="1" i="0" dirty="0">
                <a:solidFill>
                  <a:schemeClr val="bg1"/>
                </a:solidFill>
                <a:latin typeface="Arial"/>
                <a:cs typeface="Arial"/>
              </a:rPr>
              <a:t> Rifle Shooting</a:t>
            </a:r>
          </a:p>
          <a:p>
            <a:pPr eaLnBrk="1" hangingPunct="1">
              <a:spcAft>
                <a:spcPts val="200"/>
              </a:spcAft>
              <a:buClr>
                <a:srgbClr val="E4A07C"/>
              </a:buClr>
              <a:buFontTx/>
              <a:buChar char="•"/>
              <a:defRPr/>
            </a:pPr>
            <a:r>
              <a:rPr lang="en-GB" sz="1600" b="1" i="0" dirty="0">
                <a:solidFill>
                  <a:schemeClr val="bg1"/>
                </a:solidFill>
                <a:latin typeface="Arial"/>
                <a:cs typeface="Arial"/>
              </a:rPr>
              <a:t> Sensory Trail</a:t>
            </a:r>
          </a:p>
          <a:p>
            <a:pPr eaLnBrk="1" hangingPunct="1">
              <a:spcAft>
                <a:spcPts val="200"/>
              </a:spcAft>
              <a:buClr>
                <a:srgbClr val="E4A07C"/>
              </a:buClr>
              <a:buFontTx/>
              <a:buChar char="•"/>
              <a:defRPr/>
            </a:pPr>
            <a:r>
              <a:rPr lang="en-GB" sz="1600" b="1" i="0" dirty="0">
                <a:solidFill>
                  <a:schemeClr val="bg1"/>
                </a:solidFill>
                <a:latin typeface="Arial"/>
                <a:cs typeface="Arial"/>
              </a:rPr>
              <a:t> Sports and Team     </a:t>
            </a:r>
            <a:br>
              <a:rPr lang="en-GB" sz="1600" b="1" i="0" dirty="0">
                <a:solidFill>
                  <a:schemeClr val="bg1"/>
                </a:solidFill>
                <a:latin typeface="Arial"/>
                <a:cs typeface="Arial"/>
              </a:rPr>
            </a:br>
            <a:r>
              <a:rPr lang="en-GB" sz="1600" b="1" i="0" dirty="0">
                <a:solidFill>
                  <a:schemeClr val="bg1"/>
                </a:solidFill>
                <a:latin typeface="Arial"/>
                <a:cs typeface="Arial"/>
              </a:rPr>
              <a:t>  Games</a:t>
            </a:r>
          </a:p>
          <a:p>
            <a:pPr eaLnBrk="1" hangingPunct="1">
              <a:spcAft>
                <a:spcPts val="200"/>
              </a:spcAft>
              <a:buClr>
                <a:srgbClr val="E4A07C"/>
              </a:buClr>
              <a:buFontTx/>
              <a:buChar char="•"/>
              <a:defRPr/>
            </a:pPr>
            <a:r>
              <a:rPr lang="en-GB" sz="1600" b="1" i="0" dirty="0">
                <a:solidFill>
                  <a:schemeClr val="bg1"/>
                </a:solidFill>
                <a:latin typeface="Arial"/>
                <a:cs typeface="Arial"/>
              </a:rPr>
              <a:t> Street Surfing</a:t>
            </a:r>
          </a:p>
          <a:p>
            <a:pPr eaLnBrk="1" hangingPunct="1">
              <a:spcAft>
                <a:spcPts val="200"/>
              </a:spcAft>
              <a:buClr>
                <a:srgbClr val="E4A07C"/>
              </a:buCl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endParaRPr lang="en-GB" sz="1600" b="1" i="0" dirty="0">
              <a:solidFill>
                <a:schemeClr val="bg1"/>
              </a:solidFill>
              <a:latin typeface="Arial"/>
              <a:cs typeface="Arial"/>
            </a:endParaRPr>
          </a:p>
          <a:p>
            <a:pPr eaLnBrk="1" hangingPunct="1">
              <a:spcAft>
                <a:spcPts val="200"/>
              </a:spcAft>
              <a:buClr>
                <a:srgbClr val="E4A07C"/>
              </a:buClr>
              <a:defRPr/>
            </a:pPr>
            <a:endParaRPr lang="en-GB" sz="1600" b="1" i="0" dirty="0">
              <a:solidFill>
                <a:schemeClr val="bg1"/>
              </a:solidFill>
              <a:latin typeface="Arial"/>
              <a:cs typeface="Arial"/>
            </a:endParaRPr>
          </a:p>
          <a:p>
            <a:pPr eaLnBrk="1" hangingPunct="1">
              <a:spcAft>
                <a:spcPts val="200"/>
              </a:spcAft>
              <a:buClr>
                <a:srgbClr val="E4A07C"/>
              </a:buClr>
              <a:buFontTx/>
              <a:buChar char="•"/>
              <a:defRPr/>
            </a:pPr>
            <a:r>
              <a:rPr lang="en-GB" sz="1600" b="1" i="0" dirty="0">
                <a:solidFill>
                  <a:schemeClr val="bg1"/>
                </a:solidFill>
                <a:latin typeface="Arial"/>
                <a:cs typeface="Arial"/>
              </a:rPr>
              <a:t>Survivor</a:t>
            </a:r>
          </a:p>
          <a:p>
            <a:pPr eaLnBrk="1" hangingPunct="1">
              <a:spcAft>
                <a:spcPts val="200"/>
              </a:spcAft>
              <a:buClr>
                <a:srgbClr val="E4A07C"/>
              </a:buClr>
              <a:buFontTx/>
              <a:buChar char="•"/>
              <a:defRPr/>
            </a:pPr>
            <a:r>
              <a:rPr lang="en-GB" sz="1600" b="1" i="0" dirty="0">
                <a:solidFill>
                  <a:schemeClr val="bg1"/>
                </a:solidFill>
                <a:latin typeface="Arial"/>
                <a:cs typeface="Arial"/>
              </a:rPr>
              <a:t> Trapeze</a:t>
            </a:r>
          </a:p>
          <a:p>
            <a:pPr eaLnBrk="1" hangingPunct="1">
              <a:spcAft>
                <a:spcPts val="200"/>
              </a:spcAft>
              <a:buClr>
                <a:srgbClr val="E4A07C"/>
              </a:buClr>
              <a:buFontTx/>
              <a:buChar char="•"/>
              <a:defRPr/>
            </a:pPr>
            <a:r>
              <a:rPr lang="en-GB" sz="1600" b="1" i="0" dirty="0">
                <a:solidFill>
                  <a:schemeClr val="bg1"/>
                </a:solidFill>
                <a:latin typeface="Arial"/>
                <a:cs typeface="Arial"/>
              </a:rPr>
              <a:t> Zip Wire</a:t>
            </a:r>
          </a:p>
          <a:p>
            <a:pPr eaLnBrk="1" hangingPunct="1">
              <a:spcAft>
                <a:spcPts val="200"/>
              </a:spcAft>
              <a:buClr>
                <a:srgbClr val="99CCDF"/>
              </a:buClr>
              <a:defRPr/>
            </a:pPr>
            <a:endParaRPr lang="en-GB" sz="16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defRPr/>
            </a:pPr>
            <a:endParaRPr lang="en-GB" dirty="0"/>
          </a:p>
        </p:txBody>
      </p:sp>
      <p:sp>
        <p:nvSpPr>
          <p:cNvPr id="14342" name="Title 2">
            <a:extLst>
              <a:ext uri="{FF2B5EF4-FFF2-40B4-BE49-F238E27FC236}">
                <a16:creationId xmlns:a16="http://schemas.microsoft.com/office/drawing/2014/main" id="{A251DCC1-ED7D-4E6C-8EDC-C508C271CDE5}"/>
              </a:ext>
            </a:extLst>
          </p:cNvPr>
          <p:cNvSpPr txBox="1">
            <a:spLocks/>
          </p:cNvSpPr>
          <p:nvPr/>
        </p:nvSpPr>
        <p:spPr bwMode="auto">
          <a:xfrm>
            <a:off x="1637647" y="1164885"/>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Adventure activities</a:t>
            </a:r>
          </a:p>
        </p:txBody>
      </p:sp>
      <p:pic>
        <p:nvPicPr>
          <p:cNvPr id="14343" name="Picture 6" descr="PGL LOGO OFFICIAL_with Drop Shadow.png">
            <a:extLst>
              <a:ext uri="{FF2B5EF4-FFF2-40B4-BE49-F238E27FC236}">
                <a16:creationId xmlns:a16="http://schemas.microsoft.com/office/drawing/2014/main" id="{31477A71-EA8E-4EA8-A65B-2109A8CA9864}"/>
              </a:ext>
            </a:extLst>
          </p:cNvPr>
          <p:cNvPicPr>
            <a:picLocks noChangeAspect="1"/>
          </p:cNvPicPr>
          <p:nvPr/>
        </p:nvPicPr>
        <p:blipFill>
          <a:blip r:embed="rId3">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a:extLst>
              <a:ext uri="{FF2B5EF4-FFF2-40B4-BE49-F238E27FC236}">
                <a16:creationId xmlns:a16="http://schemas.microsoft.com/office/drawing/2014/main" id="{B6CF8F29-5B8B-4557-84CD-E43B121DD2AF}"/>
              </a:ext>
            </a:extLst>
          </p:cNvPr>
          <p:cNvSpPr txBox="1">
            <a:spLocks noChangeArrowheads="1"/>
          </p:cNvSpPr>
          <p:nvPr/>
        </p:nvSpPr>
        <p:spPr bwMode="auto">
          <a:xfrm>
            <a:off x="2063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7" name="Rectangle 6">
            <a:extLst>
              <a:ext uri="{FF2B5EF4-FFF2-40B4-BE49-F238E27FC236}">
                <a16:creationId xmlns:a16="http://schemas.microsoft.com/office/drawing/2014/main" id="{35C3FA8A-62CB-40B5-A860-141F5549E042}"/>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9" name="Rectangle 8">
            <a:extLst>
              <a:ext uri="{FF2B5EF4-FFF2-40B4-BE49-F238E27FC236}">
                <a16:creationId xmlns:a16="http://schemas.microsoft.com/office/drawing/2014/main" id="{E2B55C5E-B6FC-428D-ADE1-36885E3BDF95}"/>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0" name="TextBox 3">
            <a:extLst>
              <a:ext uri="{FF2B5EF4-FFF2-40B4-BE49-F238E27FC236}">
                <a16:creationId xmlns:a16="http://schemas.microsoft.com/office/drawing/2014/main" id="{1F0E46EA-1823-443E-B0E8-621D398F41DD}"/>
              </a:ext>
            </a:extLst>
          </p:cNvPr>
          <p:cNvSpPr txBox="1">
            <a:spLocks noChangeArrowheads="1"/>
          </p:cNvSpPr>
          <p:nvPr/>
        </p:nvSpPr>
        <p:spPr bwMode="auto">
          <a:xfrm>
            <a:off x="2063552" y="4293096"/>
            <a:ext cx="8784976" cy="7371248"/>
          </a:xfrm>
          <a:prstGeom prst="rect">
            <a:avLst/>
          </a:prstGeom>
          <a:noFill/>
          <a:ln>
            <a:noFill/>
          </a:ln>
          <a:extLst>
            <a:ext uri="{909E8E84-426E-40dd-AFC4-6F175D3DCCD1}"/>
            <a:ext uri="{91240B29-F687-4f45-9708-019B960494DF}"/>
          </a:extLst>
        </p:spPr>
        <p:txBody>
          <a:bodyPr numCol="3">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E4A07C"/>
              </a:buClr>
              <a:buFontTx/>
              <a:buChar char="•"/>
              <a:defRPr/>
            </a:pPr>
            <a:r>
              <a:rPr lang="en-GB" sz="2000" b="1" i="0" dirty="0">
                <a:solidFill>
                  <a:schemeClr val="bg1"/>
                </a:solidFill>
                <a:latin typeface="Arial"/>
                <a:cs typeface="Arial"/>
              </a:rPr>
              <a:t> Ambush</a:t>
            </a:r>
          </a:p>
          <a:p>
            <a:pPr eaLnBrk="1" hangingPunct="1">
              <a:spcAft>
                <a:spcPts val="200"/>
              </a:spcAft>
              <a:buClr>
                <a:srgbClr val="E4A07C"/>
              </a:buClr>
              <a:buFontTx/>
              <a:buChar char="•"/>
              <a:defRPr/>
            </a:pPr>
            <a:r>
              <a:rPr lang="en-GB" sz="2000" b="1" i="0" dirty="0">
                <a:solidFill>
                  <a:schemeClr val="bg1"/>
                </a:solidFill>
                <a:latin typeface="Arial"/>
                <a:cs typeface="Arial"/>
              </a:rPr>
              <a:t> Campfire</a:t>
            </a:r>
          </a:p>
          <a:p>
            <a:pPr eaLnBrk="1" hangingPunct="1">
              <a:spcAft>
                <a:spcPts val="200"/>
              </a:spcAft>
              <a:buClr>
                <a:srgbClr val="E4A07C"/>
              </a:buClr>
              <a:buFontTx/>
              <a:buChar char="•"/>
              <a:defRPr/>
            </a:pPr>
            <a:r>
              <a:rPr lang="en-GB" sz="2000" b="1" i="0" dirty="0">
                <a:solidFill>
                  <a:schemeClr val="bg1"/>
                </a:solidFill>
                <a:latin typeface="Arial"/>
                <a:cs typeface="Arial"/>
              </a:rPr>
              <a:t> Capture the Flag</a:t>
            </a:r>
          </a:p>
          <a:p>
            <a:pPr eaLnBrk="1" hangingPunct="1">
              <a:spcAft>
                <a:spcPts val="200"/>
              </a:spcAft>
              <a:buClr>
                <a:srgbClr val="E4A07C"/>
              </a:buClr>
              <a:buFontTx/>
              <a:buChar char="•"/>
              <a:defRPr/>
            </a:pPr>
            <a:r>
              <a:rPr lang="en-GB" sz="2000" b="1" i="0" dirty="0">
                <a:solidFill>
                  <a:schemeClr val="bg1"/>
                </a:solidFill>
                <a:latin typeface="Arial"/>
                <a:cs typeface="Arial"/>
              </a:rPr>
              <a:t> </a:t>
            </a:r>
            <a:r>
              <a:rPr lang="en-GB" sz="2000" b="1" i="0" dirty="0" err="1">
                <a:solidFill>
                  <a:schemeClr val="bg1"/>
                </a:solidFill>
                <a:latin typeface="Arial"/>
                <a:cs typeface="Arial"/>
              </a:rPr>
              <a:t>Cluedo</a:t>
            </a: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r>
              <a:rPr lang="en-GB" sz="2000" b="1" i="0" dirty="0">
                <a:solidFill>
                  <a:schemeClr val="bg1"/>
                </a:solidFill>
                <a:latin typeface="Arial"/>
                <a:cs typeface="Arial"/>
              </a:rPr>
              <a:t> Disco</a:t>
            </a:r>
          </a:p>
          <a:p>
            <a:pPr eaLnBrk="1" hangingPunct="1">
              <a:spcAft>
                <a:spcPts val="200"/>
              </a:spcAft>
              <a:buClr>
                <a:srgbClr val="E4A07C"/>
              </a:buClr>
              <a:buFontTx/>
              <a:buChar char="•"/>
              <a:defRPr/>
            </a:pPr>
            <a:r>
              <a:rPr lang="en-GB" sz="2000" b="1" i="0" dirty="0">
                <a:solidFill>
                  <a:schemeClr val="bg1"/>
                </a:solidFill>
                <a:latin typeface="Arial"/>
                <a:cs typeface="Arial"/>
              </a:rPr>
              <a:t> Passport to the World</a:t>
            </a:r>
          </a:p>
          <a:p>
            <a:pPr eaLnBrk="1" hangingPunct="1">
              <a:spcAft>
                <a:spcPts val="200"/>
              </a:spcAft>
              <a:buClr>
                <a:srgbClr val="E4A07C"/>
              </a:buClr>
              <a:buFontTx/>
              <a:buChar char="•"/>
              <a:defRPr/>
            </a:pPr>
            <a:r>
              <a:rPr lang="en-GB" sz="2000" b="1" i="0" dirty="0">
                <a:solidFill>
                  <a:schemeClr val="bg1"/>
                </a:solidFill>
                <a:latin typeface="Arial"/>
                <a:cs typeface="Arial"/>
              </a:rPr>
              <a:t> Quiz</a:t>
            </a:r>
          </a:p>
          <a:p>
            <a:pPr eaLnBrk="1" hangingPunct="1">
              <a:spcAft>
                <a:spcPts val="200"/>
              </a:spcAft>
              <a:buClr>
                <a:srgbClr val="E4A07C"/>
              </a:buClr>
              <a:buFontTx/>
              <a:buChar char="•"/>
              <a:defRPr/>
            </a:pPr>
            <a:r>
              <a:rPr lang="en-GB" sz="2000" b="1" i="0" dirty="0">
                <a:solidFill>
                  <a:schemeClr val="bg1"/>
                </a:solidFill>
                <a:latin typeface="Arial"/>
                <a:cs typeface="Arial"/>
              </a:rPr>
              <a:t> Robot Wars</a:t>
            </a: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r>
              <a:rPr lang="en-GB" sz="2000" b="1" i="0" dirty="0">
                <a:solidFill>
                  <a:schemeClr val="bg1"/>
                </a:solidFill>
                <a:latin typeface="Arial"/>
                <a:cs typeface="Arial"/>
              </a:rPr>
              <a:t> Splash</a:t>
            </a:r>
          </a:p>
          <a:p>
            <a:pPr eaLnBrk="1" hangingPunct="1">
              <a:spcAft>
                <a:spcPts val="200"/>
              </a:spcAft>
              <a:buClr>
                <a:srgbClr val="E4A07C"/>
              </a:buClr>
              <a:buFontTx/>
              <a:buChar char="•"/>
              <a:defRPr/>
            </a:pPr>
            <a:r>
              <a:rPr lang="en-GB" sz="2000" b="1" i="0" dirty="0">
                <a:solidFill>
                  <a:schemeClr val="bg1"/>
                </a:solidFill>
                <a:latin typeface="Arial"/>
                <a:cs typeface="Arial"/>
              </a:rPr>
              <a:t> Wacky Races</a:t>
            </a:r>
          </a:p>
          <a:p>
            <a:pPr eaLnBrk="1" hangingPunct="1">
              <a:spcAft>
                <a:spcPts val="200"/>
              </a:spcAft>
              <a:buClr>
                <a:srgbClr val="99CCDF"/>
              </a:buClr>
              <a:defRPr/>
            </a:pPr>
            <a:endParaRPr lang="en-GB" sz="2000" b="1" i="0" dirty="0">
              <a:solidFill>
                <a:schemeClr val="bg1"/>
              </a:solidFill>
              <a:latin typeface="Arial"/>
              <a:cs typeface="Arial"/>
            </a:endParaRPr>
          </a:p>
          <a:p>
            <a:pPr eaLnBrk="1" hangingPunct="1">
              <a:spcAft>
                <a:spcPts val="200"/>
              </a:spcAft>
              <a:buClr>
                <a:srgbClr val="99CCDF"/>
              </a:buClr>
              <a:defRPr/>
            </a:pPr>
            <a:endParaRPr lang="en-GB" sz="20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defRPr/>
            </a:pPr>
            <a:endParaRPr lang="en-GB" dirty="0"/>
          </a:p>
        </p:txBody>
      </p:sp>
      <p:sp>
        <p:nvSpPr>
          <p:cNvPr id="16390" name="Title 2">
            <a:extLst>
              <a:ext uri="{FF2B5EF4-FFF2-40B4-BE49-F238E27FC236}">
                <a16:creationId xmlns:a16="http://schemas.microsoft.com/office/drawing/2014/main" id="{72A629AA-3286-45B2-AF95-F71884931AEE}"/>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Evening entertainment</a:t>
            </a:r>
          </a:p>
        </p:txBody>
      </p:sp>
      <p:pic>
        <p:nvPicPr>
          <p:cNvPr id="16391" name="Picture 6" descr="PGL LOGO OFFICIAL_with Drop Shadow.png">
            <a:extLst>
              <a:ext uri="{FF2B5EF4-FFF2-40B4-BE49-F238E27FC236}">
                <a16:creationId xmlns:a16="http://schemas.microsoft.com/office/drawing/2014/main" id="{E74D0930-03D4-4273-918C-EF7425636B16}"/>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FC35D1C-7BA4-433B-A0C0-404A4EC5DAF4}"/>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8435" name="Text Box 3">
            <a:extLst>
              <a:ext uri="{FF2B5EF4-FFF2-40B4-BE49-F238E27FC236}">
                <a16:creationId xmlns:a16="http://schemas.microsoft.com/office/drawing/2014/main" id="{41E6EB5E-82EF-4F7D-B173-0405719798A0}"/>
              </a:ext>
            </a:extLst>
          </p:cNvPr>
          <p:cNvSpPr txBox="1">
            <a:spLocks noChangeArrowheads="1"/>
          </p:cNvSpPr>
          <p:nvPr/>
        </p:nvSpPr>
        <p:spPr bwMode="auto">
          <a:xfrm>
            <a:off x="1992313"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10" name="Rectangle 9">
            <a:extLst>
              <a:ext uri="{FF2B5EF4-FFF2-40B4-BE49-F238E27FC236}">
                <a16:creationId xmlns:a16="http://schemas.microsoft.com/office/drawing/2014/main" id="{11CEF347-1A6C-4B90-9486-D7D23D9C5F83}"/>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8437" name="TextBox 3">
            <a:extLst>
              <a:ext uri="{FF2B5EF4-FFF2-40B4-BE49-F238E27FC236}">
                <a16:creationId xmlns:a16="http://schemas.microsoft.com/office/drawing/2014/main" id="{81B31A04-96AA-44C4-8A0F-01FE179F0299}"/>
              </a:ext>
            </a:extLst>
          </p:cNvPr>
          <p:cNvSpPr txBox="1">
            <a:spLocks noChangeArrowheads="1"/>
          </p:cNvSpPr>
          <p:nvPr/>
        </p:nvSpPr>
        <p:spPr bwMode="auto">
          <a:xfrm>
            <a:off x="2063751" y="4386264"/>
            <a:ext cx="96488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spcAft>
                <a:spcPts val="200"/>
              </a:spcAft>
              <a:buClr>
                <a:srgbClr val="E4A07C"/>
              </a:buClr>
              <a:buFontTx/>
              <a:buChar char="•"/>
            </a:pPr>
            <a:r>
              <a:rPr lang="en-GB" altLang="en-US" sz="2000">
                <a:solidFill>
                  <a:schemeClr val="bg1"/>
                </a:solidFill>
                <a:latin typeface="Arial" panose="020B0604020202020204" pitchFamily="34" charset="0"/>
                <a:cs typeface="Arial" panose="020B0604020202020204" pitchFamily="34" charset="0"/>
              </a:rPr>
              <a:t> </a:t>
            </a:r>
            <a:r>
              <a:rPr lang="en-GB" altLang="en-US" sz="2000" b="1">
                <a:solidFill>
                  <a:schemeClr val="bg1"/>
                </a:solidFill>
                <a:latin typeface="Arial" panose="020B0604020202020204" pitchFamily="34" charset="0"/>
                <a:cs typeface="Arial" panose="020B0604020202020204" pitchFamily="34" charset="0"/>
              </a:rPr>
              <a:t>Main House – rooms with bunk beds sleep 6-16</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Toilets and showers close by</a:t>
            </a:r>
            <a:endParaRPr lang="en-GB" altLang="en-US" sz="1800">
              <a:latin typeface="Arial" panose="020B0604020202020204" pitchFamily="34" charset="0"/>
              <a:cs typeface="Arial" panose="020B0604020202020204" pitchFamily="34" charset="0"/>
            </a:endParaRPr>
          </a:p>
        </p:txBody>
      </p:sp>
      <p:sp>
        <p:nvSpPr>
          <p:cNvPr id="18438" name="Title 2">
            <a:extLst>
              <a:ext uri="{FF2B5EF4-FFF2-40B4-BE49-F238E27FC236}">
                <a16:creationId xmlns:a16="http://schemas.microsoft.com/office/drawing/2014/main" id="{A02B0737-3BA8-447F-B28E-FA55CF4ABDA0}"/>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Accommodation</a:t>
            </a:r>
          </a:p>
        </p:txBody>
      </p:sp>
      <p:pic>
        <p:nvPicPr>
          <p:cNvPr id="18439" name="Picture 6" descr="PGL LOGO OFFICIAL_with Drop Shadow.png">
            <a:extLst>
              <a:ext uri="{FF2B5EF4-FFF2-40B4-BE49-F238E27FC236}">
                <a16:creationId xmlns:a16="http://schemas.microsoft.com/office/drawing/2014/main" id="{F057C781-B5CA-4B5B-B5C7-616C909A87F6}"/>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a:extLst>
              <a:ext uri="{FF2B5EF4-FFF2-40B4-BE49-F238E27FC236}">
                <a16:creationId xmlns:a16="http://schemas.microsoft.com/office/drawing/2014/main" id="{44308151-F73E-4B35-9DA6-E4AFF4EC684D}"/>
              </a:ext>
            </a:extLst>
          </p:cNvPr>
          <p:cNvSpPr txBox="1">
            <a:spLocks noChangeArrowheads="1"/>
          </p:cNvSpPr>
          <p:nvPr/>
        </p:nvSpPr>
        <p:spPr bwMode="auto">
          <a:xfrm>
            <a:off x="1992313"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8" name="Rectangle 7">
            <a:extLst>
              <a:ext uri="{FF2B5EF4-FFF2-40B4-BE49-F238E27FC236}">
                <a16:creationId xmlns:a16="http://schemas.microsoft.com/office/drawing/2014/main" id="{AE639E24-3D2D-44B8-A68E-DB39EF2DD523}"/>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0" name="Rectangle 9">
            <a:extLst>
              <a:ext uri="{FF2B5EF4-FFF2-40B4-BE49-F238E27FC236}">
                <a16:creationId xmlns:a16="http://schemas.microsoft.com/office/drawing/2014/main" id="{E3B0AFCA-1546-46B0-A5AE-CF25532DDB05}"/>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11" name="TextBox 3">
            <a:extLst>
              <a:ext uri="{FF2B5EF4-FFF2-40B4-BE49-F238E27FC236}">
                <a16:creationId xmlns:a16="http://schemas.microsoft.com/office/drawing/2014/main" id="{E11CE35B-9D49-435F-B6AD-594437D32DE7}"/>
              </a:ext>
            </a:extLst>
          </p:cNvPr>
          <p:cNvSpPr txBox="1">
            <a:spLocks noChangeArrowheads="1"/>
          </p:cNvSpPr>
          <p:nvPr/>
        </p:nvSpPr>
        <p:spPr bwMode="auto">
          <a:xfrm>
            <a:off x="2063552" y="4386490"/>
            <a:ext cx="8604448" cy="1728678"/>
          </a:xfrm>
          <a:prstGeom prst="rect">
            <a:avLst/>
          </a:prstGeom>
          <a:noFill/>
          <a:ln>
            <a:noFill/>
          </a:ln>
          <a:extLst>
            <a:ext uri="{909E8E84-426E-40dd-AFC4-6F175D3DCCD1}"/>
            <a:ext uri="{91240B29-F687-4f45-9708-019B960494DF}"/>
          </a:extLst>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E4A07C"/>
              </a:buClr>
              <a:buFontTx/>
              <a:buChar char="•"/>
              <a:defRPr/>
            </a:pPr>
            <a:r>
              <a:rPr lang="en-GB" sz="2000" b="1" i="0" dirty="0">
                <a:solidFill>
                  <a:schemeClr val="bg1"/>
                </a:solidFill>
                <a:latin typeface="Arial"/>
                <a:cs typeface="Arial"/>
              </a:rPr>
              <a:t> Indoor games areas</a:t>
            </a:r>
          </a:p>
          <a:p>
            <a:pPr eaLnBrk="1" hangingPunct="1">
              <a:spcAft>
                <a:spcPts val="200"/>
              </a:spcAft>
              <a:buClr>
                <a:srgbClr val="E4A07C"/>
              </a:buClr>
              <a:buFontTx/>
              <a:buChar char="•"/>
              <a:defRPr/>
            </a:pPr>
            <a:r>
              <a:rPr lang="en-GB" sz="2000" b="1" i="0" dirty="0">
                <a:solidFill>
                  <a:schemeClr val="bg1"/>
                </a:solidFill>
                <a:latin typeface="Arial"/>
                <a:cs typeface="Arial"/>
              </a:rPr>
              <a:t> On-site adventure activities</a:t>
            </a:r>
          </a:p>
          <a:p>
            <a:pPr eaLnBrk="1" hangingPunct="1">
              <a:spcAft>
                <a:spcPts val="200"/>
              </a:spcAft>
              <a:buClr>
                <a:srgbClr val="E4A07C"/>
              </a:buClr>
              <a:buFontTx/>
              <a:buChar char="•"/>
              <a:defRPr/>
            </a:pPr>
            <a:r>
              <a:rPr lang="en-GB" sz="2000" b="1" i="0" dirty="0">
                <a:solidFill>
                  <a:schemeClr val="bg1"/>
                </a:solidFill>
                <a:latin typeface="Arial"/>
                <a:cs typeface="Arial"/>
              </a:rPr>
              <a:t> Disco</a:t>
            </a:r>
          </a:p>
          <a:p>
            <a:pPr eaLnBrk="1" hangingPunct="1">
              <a:spcAft>
                <a:spcPts val="200"/>
              </a:spcAft>
              <a:buClr>
                <a:srgbClr val="E4A07C"/>
              </a:buClr>
              <a:buFontTx/>
              <a:buChar char="•"/>
              <a:defRPr/>
            </a:pPr>
            <a:r>
              <a:rPr lang="en-GB" sz="2000" b="1" i="0" dirty="0">
                <a:solidFill>
                  <a:schemeClr val="bg1"/>
                </a:solidFill>
                <a:latin typeface="Arial"/>
                <a:cs typeface="Arial"/>
              </a:rPr>
              <a:t> Shop</a:t>
            </a:r>
          </a:p>
          <a:p>
            <a:pPr eaLnBrk="1" hangingPunct="1">
              <a:spcAft>
                <a:spcPts val="200"/>
              </a:spcAft>
              <a:buClr>
                <a:srgbClr val="99CCDF"/>
              </a:buClr>
              <a:defRPr/>
            </a:pPr>
            <a:endParaRPr lang="en-GB" dirty="0"/>
          </a:p>
        </p:txBody>
      </p:sp>
      <p:sp>
        <p:nvSpPr>
          <p:cNvPr id="20486" name="Title 2">
            <a:extLst>
              <a:ext uri="{FF2B5EF4-FFF2-40B4-BE49-F238E27FC236}">
                <a16:creationId xmlns:a16="http://schemas.microsoft.com/office/drawing/2014/main" id="{03FCDA48-FEBA-4450-8FF8-0209B66A0339}"/>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Facilities</a:t>
            </a:r>
          </a:p>
        </p:txBody>
      </p:sp>
      <p:pic>
        <p:nvPicPr>
          <p:cNvPr id="20487" name="Picture 6" descr="PGL LOGO OFFICIAL_with Drop Shadow.png">
            <a:extLst>
              <a:ext uri="{FF2B5EF4-FFF2-40B4-BE49-F238E27FC236}">
                <a16:creationId xmlns:a16="http://schemas.microsoft.com/office/drawing/2014/main" id="{B4253ED3-8621-4C23-90B9-8176CC3E6108}"/>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A25408C-0FA2-4B02-A9EA-230EBBFF4AB9}"/>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8" name="Rectangle 7">
            <a:extLst>
              <a:ext uri="{FF2B5EF4-FFF2-40B4-BE49-F238E27FC236}">
                <a16:creationId xmlns:a16="http://schemas.microsoft.com/office/drawing/2014/main" id="{58764DF9-9B23-4B27-A7F7-C82A3690A4BE}"/>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22532" name="TextBox 3">
            <a:extLst>
              <a:ext uri="{FF2B5EF4-FFF2-40B4-BE49-F238E27FC236}">
                <a16:creationId xmlns:a16="http://schemas.microsoft.com/office/drawing/2014/main" id="{649B1411-6E8F-4E8C-B466-BCA0A71F02B9}"/>
              </a:ext>
            </a:extLst>
          </p:cNvPr>
          <p:cNvSpPr txBox="1">
            <a:spLocks noChangeArrowheads="1"/>
          </p:cNvSpPr>
          <p:nvPr/>
        </p:nvSpPr>
        <p:spPr bwMode="auto">
          <a:xfrm>
            <a:off x="2063751" y="4386263"/>
            <a:ext cx="9648825" cy="270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spcAft>
                <a:spcPts val="200"/>
              </a:spcAft>
              <a:buClr>
                <a:srgbClr val="E4A07C"/>
              </a:buClr>
              <a:buFontTx/>
              <a:buChar char="•"/>
            </a:pPr>
            <a:r>
              <a:rPr lang="en-GB" altLang="en-US" sz="2000">
                <a:solidFill>
                  <a:schemeClr val="bg1"/>
                </a:solidFill>
                <a:latin typeface="Arial" panose="020B0604020202020204" pitchFamily="34" charset="0"/>
                <a:cs typeface="Arial" panose="020B0604020202020204" pitchFamily="34" charset="0"/>
              </a:rPr>
              <a:t> </a:t>
            </a:r>
            <a:r>
              <a:rPr lang="en-GB" altLang="en-US" sz="2000" b="1">
                <a:solidFill>
                  <a:schemeClr val="bg1"/>
                </a:solidFill>
                <a:latin typeface="Arial" panose="020B0604020202020204" pitchFamily="34" charset="0"/>
                <a:cs typeface="Arial" panose="020B0604020202020204" pitchFamily="34" charset="0"/>
              </a:rPr>
              <a:t>3 nutritious, balanced meals per day</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Self-service salad bar</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Vegetarian option</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Special diets catered for by prior arrangement</a:t>
            </a:r>
          </a:p>
          <a:p>
            <a:pPr>
              <a:spcBef>
                <a:spcPct val="0"/>
              </a:spcBef>
              <a:spcAft>
                <a:spcPts val="200"/>
              </a:spcAft>
              <a:buClr>
                <a:srgbClr val="E4A07C"/>
              </a:buClr>
              <a:buFontTx/>
              <a:buChar char="•"/>
            </a:pPr>
            <a:r>
              <a:rPr lang="en-GB" altLang="en-US" sz="2000" b="1">
                <a:solidFill>
                  <a:schemeClr val="bg1"/>
                </a:solidFill>
                <a:latin typeface="Arial" panose="020B0604020202020204" pitchFamily="34" charset="0"/>
                <a:cs typeface="Arial" panose="020B0604020202020204" pitchFamily="34" charset="0"/>
              </a:rPr>
              <a:t> Sample menus available online: </a:t>
            </a:r>
            <a:r>
              <a:rPr lang="en-GB" altLang="en-US" sz="2000" b="1">
                <a:solidFill>
                  <a:srgbClr val="E4A07C"/>
                </a:solidFill>
                <a:latin typeface="Arial" panose="020B0604020202020204" pitchFamily="34" charset="0"/>
                <a:cs typeface="Arial" panose="020B0604020202020204" pitchFamily="34" charset="0"/>
              </a:rPr>
              <a:t>www.pgl.co.uk</a:t>
            </a:r>
          </a:p>
          <a:p>
            <a:pPr>
              <a:spcBef>
                <a:spcPct val="0"/>
              </a:spcBef>
              <a:spcAft>
                <a:spcPts val="200"/>
              </a:spcAft>
              <a:buClr>
                <a:srgbClr val="B8E5FA"/>
              </a:buClr>
              <a:buFontTx/>
              <a:buChar char="•"/>
            </a:pPr>
            <a:endParaRPr lang="en-GB" altLang="en-US" sz="2000" b="1">
              <a:solidFill>
                <a:schemeClr val="bg1"/>
              </a:solidFill>
              <a:latin typeface="Arial" panose="020B0604020202020204" pitchFamily="34" charset="0"/>
              <a:cs typeface="Arial" panose="020B0604020202020204" pitchFamily="34" charset="0"/>
            </a:endParaRPr>
          </a:p>
          <a:p>
            <a:pPr>
              <a:spcBef>
                <a:spcPct val="0"/>
              </a:spcBef>
              <a:spcAft>
                <a:spcPts val="200"/>
              </a:spcAft>
              <a:buClr>
                <a:srgbClr val="B8E5FA"/>
              </a:buClr>
              <a:buFontTx/>
              <a:buChar char="•"/>
            </a:pPr>
            <a:endParaRPr lang="en-GB" altLang="en-US" sz="2000" b="1">
              <a:solidFill>
                <a:schemeClr val="bg1"/>
              </a:solidFill>
              <a:latin typeface="Arial" panose="020B0604020202020204" pitchFamily="34" charset="0"/>
              <a:cs typeface="Arial" panose="020B0604020202020204" pitchFamily="34" charset="0"/>
            </a:endParaRPr>
          </a:p>
          <a:p>
            <a:pPr>
              <a:spcBef>
                <a:spcPct val="0"/>
              </a:spcBef>
              <a:spcAft>
                <a:spcPts val="200"/>
              </a:spcAft>
              <a:buClr>
                <a:srgbClr val="B8E5FA"/>
              </a:buClr>
              <a:buNone/>
            </a:pPr>
            <a:endParaRPr lang="en-GB" altLang="en-US" sz="1800">
              <a:latin typeface="Arial" panose="020B0604020202020204" pitchFamily="34" charset="0"/>
              <a:cs typeface="Arial" panose="020B0604020202020204" pitchFamily="34" charset="0"/>
            </a:endParaRPr>
          </a:p>
        </p:txBody>
      </p:sp>
      <p:sp>
        <p:nvSpPr>
          <p:cNvPr id="22533" name="Title 2">
            <a:extLst>
              <a:ext uri="{FF2B5EF4-FFF2-40B4-BE49-F238E27FC236}">
                <a16:creationId xmlns:a16="http://schemas.microsoft.com/office/drawing/2014/main" id="{75ABE628-B8B2-4F6E-BEB4-1A92C5FC2AAB}"/>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Catering and dietary needs </a:t>
            </a:r>
          </a:p>
        </p:txBody>
      </p:sp>
      <p:pic>
        <p:nvPicPr>
          <p:cNvPr id="22534" name="Picture 6" descr="PGL LOGO OFFICIAL_with Drop Shadow.png">
            <a:extLst>
              <a:ext uri="{FF2B5EF4-FFF2-40B4-BE49-F238E27FC236}">
                <a16:creationId xmlns:a16="http://schemas.microsoft.com/office/drawing/2014/main" id="{70DBE458-73A9-4ECF-BF24-8F72DA9FF238}"/>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0A199FC-6922-43A4-973F-9A43D022CF04}"/>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8" name="Rectangle 7">
            <a:extLst>
              <a:ext uri="{FF2B5EF4-FFF2-40B4-BE49-F238E27FC236}">
                <a16:creationId xmlns:a16="http://schemas.microsoft.com/office/drawing/2014/main" id="{D345735C-21BF-4C87-AB67-C389A3AD5AC1}"/>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24580" name="Title 2">
            <a:extLst>
              <a:ext uri="{FF2B5EF4-FFF2-40B4-BE49-F238E27FC236}">
                <a16:creationId xmlns:a16="http://schemas.microsoft.com/office/drawing/2014/main" id="{AEA791F6-E737-4C0D-AAD8-0575DD8B9BD4}"/>
              </a:ext>
            </a:extLst>
          </p:cNvPr>
          <p:cNvSpPr txBox="1">
            <a:spLocks/>
          </p:cNvSpPr>
          <p:nvPr/>
        </p:nvSpPr>
        <p:spPr bwMode="auto">
          <a:xfrm>
            <a:off x="2135188" y="3284539"/>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a:solidFill>
                  <a:srgbClr val="E4A07C"/>
                </a:solidFill>
                <a:latin typeface="Arial" panose="020B0604020202020204" pitchFamily="34" charset="0"/>
              </a:rPr>
              <a:t>FAQs</a:t>
            </a:r>
          </a:p>
        </p:txBody>
      </p:sp>
      <p:sp>
        <p:nvSpPr>
          <p:cNvPr id="10" name="TextBox 3">
            <a:extLst>
              <a:ext uri="{FF2B5EF4-FFF2-40B4-BE49-F238E27FC236}">
                <a16:creationId xmlns:a16="http://schemas.microsoft.com/office/drawing/2014/main" id="{DA6FC969-09CB-4693-B4B7-6AF6DCC292F1}"/>
              </a:ext>
            </a:extLst>
          </p:cNvPr>
          <p:cNvSpPr txBox="1">
            <a:spLocks noChangeArrowheads="1"/>
          </p:cNvSpPr>
          <p:nvPr/>
        </p:nvSpPr>
        <p:spPr bwMode="auto">
          <a:xfrm>
            <a:off x="2063552" y="4386490"/>
            <a:ext cx="8424936" cy="2728952"/>
          </a:xfrm>
          <a:prstGeom prst="rect">
            <a:avLst/>
          </a:prstGeom>
          <a:noFill/>
          <a:ln>
            <a:noFill/>
          </a:ln>
          <a:extLst>
            <a:ext uri="{909E8E84-426E-40dd-AFC4-6F175D3DCCD1}"/>
            <a:ext uri="{91240B29-F687-4f45-9708-019B960494DF}"/>
          </a:extLst>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E4A07C"/>
              </a:buClr>
              <a:buFontTx/>
              <a:buChar char="•"/>
              <a:defRPr/>
            </a:pPr>
            <a:r>
              <a:rPr lang="en-GB" sz="2000" i="0" dirty="0">
                <a:solidFill>
                  <a:schemeClr val="bg1"/>
                </a:solidFill>
                <a:latin typeface="Arial"/>
                <a:cs typeface="Arial"/>
              </a:rPr>
              <a:t> </a:t>
            </a:r>
            <a:r>
              <a:rPr lang="en-GB" sz="2000" b="1" i="0" dirty="0">
                <a:solidFill>
                  <a:schemeClr val="bg1"/>
                </a:solidFill>
                <a:latin typeface="Arial"/>
                <a:cs typeface="Arial"/>
              </a:rPr>
              <a:t>Insurance</a:t>
            </a:r>
          </a:p>
          <a:p>
            <a:pPr eaLnBrk="1" hangingPunct="1">
              <a:spcAft>
                <a:spcPts val="200"/>
              </a:spcAft>
              <a:buClr>
                <a:srgbClr val="E4A07C"/>
              </a:buClr>
              <a:buFontTx/>
              <a:buChar char="•"/>
              <a:defRPr/>
            </a:pPr>
            <a:r>
              <a:rPr lang="en-GB" sz="2000" b="1" i="0" dirty="0">
                <a:solidFill>
                  <a:schemeClr val="bg1"/>
                </a:solidFill>
                <a:latin typeface="Arial"/>
                <a:cs typeface="Arial"/>
              </a:rPr>
              <a:t> What to take – kit list</a:t>
            </a:r>
          </a:p>
          <a:p>
            <a:pPr eaLnBrk="1" hangingPunct="1">
              <a:spcAft>
                <a:spcPts val="200"/>
              </a:spcAft>
              <a:buClr>
                <a:srgbClr val="E4A07C"/>
              </a:buClr>
              <a:buFontTx/>
              <a:buChar char="•"/>
              <a:defRPr/>
            </a:pPr>
            <a:r>
              <a:rPr lang="en-GB" sz="2000" b="1" i="0" dirty="0">
                <a:solidFill>
                  <a:schemeClr val="bg1"/>
                </a:solidFill>
                <a:latin typeface="Arial"/>
                <a:cs typeface="Arial"/>
              </a:rPr>
              <a:t> Valuable items – best left at home</a:t>
            </a:r>
          </a:p>
          <a:p>
            <a:pPr eaLnBrk="1" hangingPunct="1">
              <a:spcAft>
                <a:spcPts val="200"/>
              </a:spcAft>
              <a:buClr>
                <a:srgbClr val="E4A07C"/>
              </a:buClr>
              <a:buFontTx/>
              <a:buChar char="•"/>
              <a:defRPr/>
            </a:pPr>
            <a:r>
              <a:rPr lang="en-GB" sz="2000" b="1" i="0" dirty="0">
                <a:solidFill>
                  <a:schemeClr val="bg1"/>
                </a:solidFill>
                <a:latin typeface="Arial"/>
                <a:cs typeface="Arial"/>
              </a:rPr>
              <a:t> Pocket money – how much to take</a:t>
            </a:r>
          </a:p>
          <a:p>
            <a:pPr eaLnBrk="1" hangingPunct="1">
              <a:spcAft>
                <a:spcPts val="200"/>
              </a:spcAft>
              <a:buClr>
                <a:srgbClr val="E4A07C"/>
              </a:buClr>
              <a:buFontTx/>
              <a:buChar char="•"/>
              <a:defRPr/>
            </a:pPr>
            <a:endParaRPr lang="en-GB" sz="2000" b="1" i="0" dirty="0">
              <a:solidFill>
                <a:schemeClr val="bg1"/>
              </a:solidFill>
              <a:latin typeface="Arial"/>
              <a:cs typeface="Arial"/>
            </a:endParaRPr>
          </a:p>
          <a:p>
            <a:pPr eaLnBrk="1" hangingPunct="1">
              <a:spcAft>
                <a:spcPts val="200"/>
              </a:spcAft>
              <a:buClr>
                <a:srgbClr val="E4A07C"/>
              </a:buClr>
              <a:defRPr/>
            </a:pPr>
            <a:endParaRPr lang="en-GB" sz="2000" b="1" i="0" dirty="0">
              <a:solidFill>
                <a:schemeClr val="bg1"/>
              </a:solidFill>
              <a:latin typeface="Arial"/>
              <a:cs typeface="Arial"/>
            </a:endParaRPr>
          </a:p>
          <a:p>
            <a:pPr eaLnBrk="1" hangingPunct="1">
              <a:spcAft>
                <a:spcPts val="200"/>
              </a:spcAft>
              <a:buClr>
                <a:srgbClr val="E4A07C"/>
              </a:buClr>
              <a:buFontTx/>
              <a:buChar char="•"/>
              <a:defRPr/>
            </a:pPr>
            <a:r>
              <a:rPr lang="en-GB" sz="2000" b="1" i="0" dirty="0">
                <a:solidFill>
                  <a:schemeClr val="bg1"/>
                </a:solidFill>
                <a:latin typeface="Arial"/>
                <a:cs typeface="Arial"/>
              </a:rPr>
              <a:t> Electrical appliances – must be safe</a:t>
            </a:r>
          </a:p>
          <a:p>
            <a:pPr eaLnBrk="1" hangingPunct="1">
              <a:spcAft>
                <a:spcPts val="200"/>
              </a:spcAft>
              <a:buClr>
                <a:srgbClr val="E4A07C"/>
              </a:buClr>
              <a:buFontTx/>
              <a:buChar char="•"/>
              <a:defRPr/>
            </a:pPr>
            <a:r>
              <a:rPr lang="en-GB" sz="2000" b="1" i="0" dirty="0">
                <a:solidFill>
                  <a:schemeClr val="bg1"/>
                </a:solidFill>
                <a:latin typeface="Arial"/>
                <a:cs typeface="Arial"/>
              </a:rPr>
              <a:t> Deodorants – roll-on only please</a:t>
            </a:r>
          </a:p>
          <a:p>
            <a:pPr eaLnBrk="1" hangingPunct="1">
              <a:spcAft>
                <a:spcPts val="200"/>
              </a:spcAft>
              <a:buClr>
                <a:srgbClr val="E4A07C"/>
              </a:buClr>
              <a:buFontTx/>
              <a:buChar char="•"/>
              <a:defRPr/>
            </a:pPr>
            <a:r>
              <a:rPr lang="en-GB" sz="2000" b="1" i="0" dirty="0">
                <a:solidFill>
                  <a:schemeClr val="bg1"/>
                </a:solidFill>
                <a:latin typeface="Arial"/>
                <a:cs typeface="Arial"/>
              </a:rPr>
              <a:t> Contacting your child</a:t>
            </a:r>
          </a:p>
          <a:p>
            <a:pPr eaLnBrk="1" hangingPunct="1">
              <a:defRPr/>
            </a:pPr>
            <a:endParaRPr lang="en-GB" dirty="0"/>
          </a:p>
        </p:txBody>
      </p:sp>
      <p:pic>
        <p:nvPicPr>
          <p:cNvPr id="24582" name="Picture 6" descr="PGL LOGO OFFICIAL_with Drop Shadow.png">
            <a:extLst>
              <a:ext uri="{FF2B5EF4-FFF2-40B4-BE49-F238E27FC236}">
                <a16:creationId xmlns:a16="http://schemas.microsoft.com/office/drawing/2014/main" id="{8000F38E-A335-4355-8D89-44E9EC99C784}"/>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37C7D27-99B7-433E-A99F-CA1E6BA121AC}"/>
              </a:ext>
            </a:extLst>
          </p:cNvPr>
          <p:cNvSpPr>
            <a:spLocks noChangeArrowheads="1"/>
          </p:cNvSpPr>
          <p:nvPr/>
        </p:nvSpPr>
        <p:spPr bwMode="auto">
          <a:xfrm>
            <a:off x="152400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26627" name="Text Box 3">
            <a:extLst>
              <a:ext uri="{FF2B5EF4-FFF2-40B4-BE49-F238E27FC236}">
                <a16:creationId xmlns:a16="http://schemas.microsoft.com/office/drawing/2014/main" id="{CEDDE0A7-DEC9-4E36-B5C2-A1429C4F320C}"/>
              </a:ext>
            </a:extLst>
          </p:cNvPr>
          <p:cNvSpPr txBox="1">
            <a:spLocks noChangeArrowheads="1"/>
          </p:cNvSpPr>
          <p:nvPr/>
        </p:nvSpPr>
        <p:spPr bwMode="auto">
          <a:xfrm>
            <a:off x="2063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a:latin typeface="Arial" panose="020B0604020202020204" pitchFamily="34" charset="0"/>
            </a:endParaRPr>
          </a:p>
        </p:txBody>
      </p:sp>
      <p:sp>
        <p:nvSpPr>
          <p:cNvPr id="12" name="Rectangle 11">
            <a:extLst>
              <a:ext uri="{FF2B5EF4-FFF2-40B4-BE49-F238E27FC236}">
                <a16:creationId xmlns:a16="http://schemas.microsoft.com/office/drawing/2014/main" id="{A0C9CB20-EDF7-4109-9C51-A5856E3604E8}"/>
              </a:ext>
            </a:extLst>
          </p:cNvPr>
          <p:cNvSpPr>
            <a:spLocks noChangeArrowheads="1"/>
          </p:cNvSpPr>
          <p:nvPr/>
        </p:nvSpPr>
        <p:spPr bwMode="auto">
          <a:xfrm>
            <a:off x="1524000" y="3429000"/>
            <a:ext cx="9144000" cy="3429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endParaRPr>
          </a:p>
        </p:txBody>
      </p:sp>
      <p:sp>
        <p:nvSpPr>
          <p:cNvPr id="26629" name="Title 2">
            <a:extLst>
              <a:ext uri="{FF2B5EF4-FFF2-40B4-BE49-F238E27FC236}">
                <a16:creationId xmlns:a16="http://schemas.microsoft.com/office/drawing/2014/main" id="{048237DD-91C9-4171-92FA-19F3F847AC3E}"/>
              </a:ext>
            </a:extLst>
          </p:cNvPr>
          <p:cNvSpPr txBox="1">
            <a:spLocks/>
          </p:cNvSpPr>
          <p:nvPr/>
        </p:nvSpPr>
        <p:spPr bwMode="auto">
          <a:xfrm>
            <a:off x="3359150" y="4221164"/>
            <a:ext cx="554513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600" b="1">
                <a:solidFill>
                  <a:schemeClr val="bg1"/>
                </a:solidFill>
                <a:latin typeface="Arial" panose="020B0604020202020204" pitchFamily="34" charset="0"/>
              </a:rPr>
              <a:t>Thank you for listening</a:t>
            </a:r>
          </a:p>
          <a:p>
            <a:pPr algn="ctr" eaLnBrk="1" hangingPunct="1">
              <a:spcBef>
                <a:spcPct val="0"/>
              </a:spcBef>
              <a:buFontTx/>
              <a:buNone/>
            </a:pPr>
            <a:r>
              <a:rPr lang="en-US" altLang="en-US" sz="3600" b="1">
                <a:solidFill>
                  <a:srgbClr val="E4A07C"/>
                </a:solidFill>
                <a:latin typeface="Arial" panose="020B0604020202020204" pitchFamily="34" charset="0"/>
              </a:rPr>
              <a:t>Any questions?</a:t>
            </a:r>
          </a:p>
        </p:txBody>
      </p:sp>
      <p:pic>
        <p:nvPicPr>
          <p:cNvPr id="26630" name="Picture 6" descr="PGL LOGO OFFICIAL_with Drop Shadow.png">
            <a:extLst>
              <a:ext uri="{FF2B5EF4-FFF2-40B4-BE49-F238E27FC236}">
                <a16:creationId xmlns:a16="http://schemas.microsoft.com/office/drawing/2014/main" id="{938E7ED1-1F58-4450-9740-58369F3F707C}"/>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1852614" y="1"/>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bwMode="auto">
          <a:xfrm>
            <a:off x="1107949" y="1779877"/>
            <a:ext cx="8419229"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spAutoFit/>
          </a:bodyPr>
          <a:lstStyle>
            <a:lvl1pPr algn="l" defTabSz="457200" rtl="0" eaLnBrk="0" fontAlgn="base" hangingPunct="0">
              <a:spcBef>
                <a:spcPct val="0"/>
              </a:spcBef>
              <a:spcAft>
                <a:spcPct val="0"/>
              </a:spcAft>
              <a:defRPr sz="3600" kern="1200">
                <a:solidFill>
                  <a:srgbClr val="EB3D9F"/>
                </a:solidFill>
                <a:latin typeface="+mj-lt"/>
                <a:ea typeface="+mj-ea"/>
                <a:cs typeface="+mj-cs"/>
              </a:defRPr>
            </a:lvl1pPr>
            <a:lvl2pPr algn="l" defTabSz="457200" rtl="0" eaLnBrk="0" fontAlgn="base" hangingPunct="0">
              <a:spcBef>
                <a:spcPct val="0"/>
              </a:spcBef>
              <a:spcAft>
                <a:spcPct val="0"/>
              </a:spcAft>
              <a:defRPr sz="3600">
                <a:solidFill>
                  <a:srgbClr val="EB3D9F"/>
                </a:solidFill>
                <a:latin typeface="Trebuchet MS" panose="020B0603020202020204" pitchFamily="34" charset="0"/>
              </a:defRPr>
            </a:lvl2pPr>
            <a:lvl3pPr algn="l" defTabSz="457200" rtl="0" eaLnBrk="0" fontAlgn="base" hangingPunct="0">
              <a:spcBef>
                <a:spcPct val="0"/>
              </a:spcBef>
              <a:spcAft>
                <a:spcPct val="0"/>
              </a:spcAft>
              <a:defRPr sz="3600">
                <a:solidFill>
                  <a:srgbClr val="EB3D9F"/>
                </a:solidFill>
                <a:latin typeface="Trebuchet MS" panose="020B0603020202020204" pitchFamily="34" charset="0"/>
              </a:defRPr>
            </a:lvl3pPr>
            <a:lvl4pPr algn="l" defTabSz="457200" rtl="0" eaLnBrk="0" fontAlgn="base" hangingPunct="0">
              <a:spcBef>
                <a:spcPct val="0"/>
              </a:spcBef>
              <a:spcAft>
                <a:spcPct val="0"/>
              </a:spcAft>
              <a:defRPr sz="3600">
                <a:solidFill>
                  <a:srgbClr val="EB3D9F"/>
                </a:solidFill>
                <a:latin typeface="Trebuchet MS" panose="020B0603020202020204" pitchFamily="34" charset="0"/>
              </a:defRPr>
            </a:lvl4pPr>
            <a:lvl5pPr algn="l" defTabSz="457200" rtl="0" eaLnBrk="0" fontAlgn="base" hangingPunct="0">
              <a:spcBef>
                <a:spcPct val="0"/>
              </a:spcBef>
              <a:spcAft>
                <a:spcPct val="0"/>
              </a:spcAft>
              <a:defRPr sz="3600">
                <a:solidFill>
                  <a:srgbClr val="EB3D9F"/>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solidFill>
                  <a:srgbClr val="FF33CC"/>
                </a:solidFill>
                <a:effectLst/>
                <a:uLnTx/>
                <a:uFillTx/>
                <a:latin typeface="Letter-join Plus 8" panose="02000505000000020003" pitchFamily="50" charset="0"/>
              </a:rPr>
              <a:t>Thank you for coming</a:t>
            </a:r>
            <a:br>
              <a:rPr kumimoji="0" lang="en-GB" altLang="en-US" sz="3200" b="0" i="0" u="none" strike="noStrike" kern="1200" cap="none" spc="0" normalizeH="0" baseline="0" noProof="0" dirty="0">
                <a:ln>
                  <a:noFill/>
                </a:ln>
                <a:solidFill>
                  <a:sysClr val="windowText" lastClr="000000"/>
                </a:solidFill>
                <a:effectLst/>
                <a:uLnTx/>
                <a:uFillTx/>
                <a:latin typeface="Letter-join Plus 8" panose="02000505000000020003" pitchFamily="50" charset="0"/>
              </a:rPr>
            </a:br>
            <a:br>
              <a:rPr kumimoji="0" lang="en-GB" altLang="en-US" sz="3200" b="0" i="0" u="none" strike="noStrike" kern="1200" cap="none" spc="0" normalizeH="0" baseline="0" noProof="0" dirty="0">
                <a:ln>
                  <a:noFill/>
                </a:ln>
                <a:solidFill>
                  <a:srgbClr val="92D050"/>
                </a:solidFill>
                <a:effectLst/>
                <a:uLnTx/>
                <a:uFillTx/>
                <a:latin typeface="Letter-join Plus 8" panose="02000505000000020003" pitchFamily="50" charset="0"/>
              </a:rPr>
            </a:br>
            <a:r>
              <a:rPr kumimoji="0" lang="en-GB" altLang="en-US" sz="3200" b="0" i="0" u="none" strike="noStrike" kern="1200" cap="none" spc="0" normalizeH="0" baseline="0" noProof="0" dirty="0">
                <a:ln>
                  <a:noFill/>
                </a:ln>
                <a:solidFill>
                  <a:srgbClr val="92D050"/>
                </a:solidFill>
                <a:effectLst/>
                <a:uLnTx/>
                <a:uFillTx/>
                <a:latin typeface="Letter-join Plus 8" panose="02000505000000020003" pitchFamily="50" charset="0"/>
              </a:rPr>
              <a:t>We are looking forward to a fantastic year with our fabulous</a:t>
            </a:r>
            <a:br>
              <a:rPr kumimoji="0" lang="en-GB" altLang="en-US" sz="3200" b="0" i="0" u="none" strike="noStrike" kern="1200" cap="none" spc="0" normalizeH="0" baseline="0" noProof="0" dirty="0">
                <a:ln>
                  <a:noFill/>
                </a:ln>
                <a:solidFill>
                  <a:srgbClr val="92D050"/>
                </a:solidFill>
                <a:effectLst/>
                <a:uLnTx/>
                <a:uFillTx/>
                <a:latin typeface="Letter-join Plus 8" panose="02000505000000020003" pitchFamily="50" charset="0"/>
              </a:rPr>
            </a:br>
            <a:r>
              <a:rPr lang="en-GB" altLang="en-US" sz="3200" b="1" noProof="0" dirty="0">
                <a:solidFill>
                  <a:srgbClr val="92D050"/>
                </a:solidFill>
                <a:latin typeface="Letter-join Plus 8" panose="02000505000000020003" pitchFamily="50" charset="0"/>
              </a:rPr>
              <a:t>Owl</a:t>
            </a:r>
            <a:r>
              <a:rPr kumimoji="0" lang="en-GB" altLang="en-US" sz="3200" b="0" i="0" u="none" strike="noStrike" kern="1200" cap="none" spc="0" normalizeH="0" baseline="0" noProof="0" dirty="0">
                <a:ln>
                  <a:noFill/>
                </a:ln>
                <a:solidFill>
                  <a:srgbClr val="92D050"/>
                </a:solidFill>
                <a:effectLst/>
                <a:uLnTx/>
                <a:uFillTx/>
                <a:latin typeface="Letter-join Plus 8" panose="02000505000000020003" pitchFamily="50" charset="0"/>
              </a:rPr>
              <a:t> class!</a:t>
            </a:r>
          </a:p>
          <a:p>
            <a:pPr marL="0" marR="0" lvl="0" indent="0" algn="l" defTabSz="457200" rtl="0" eaLnBrk="1" fontAlgn="base" latinLnBrk="0" hangingPunct="1">
              <a:lnSpc>
                <a:spcPct val="100000"/>
              </a:lnSpc>
              <a:spcBef>
                <a:spcPct val="0"/>
              </a:spcBef>
              <a:spcAft>
                <a:spcPct val="0"/>
              </a:spcAft>
              <a:buClrTx/>
              <a:buSzTx/>
              <a:buFontTx/>
              <a:buNone/>
              <a:tabLst/>
              <a:defRPr/>
            </a:pPr>
            <a:endParaRPr lang="en-US" altLang="en-US" sz="3200" dirty="0">
              <a:solidFill>
                <a:srgbClr val="92D050"/>
              </a:solidFill>
              <a:latin typeface="Letter-join Plus 8" panose="02000505000000020003" pitchFamily="50" charset="0"/>
            </a:endParaRPr>
          </a:p>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33CC"/>
                </a:solidFill>
                <a:effectLst/>
                <a:uLnTx/>
                <a:uFillTx/>
                <a:latin typeface="Letter-join Plus 8" panose="02000505000000020003" pitchFamily="50" charset="0"/>
              </a:rPr>
              <a:t>Do you have any questions?</a:t>
            </a:r>
            <a:endParaRPr kumimoji="0" lang="en-GB" altLang="en-US" sz="3200" b="0" i="0" u="none" strike="noStrike" kern="1200" cap="none" spc="0" normalizeH="0" baseline="0" noProof="0" dirty="0">
              <a:ln>
                <a:noFill/>
              </a:ln>
              <a:solidFill>
                <a:srgbClr val="FF33CC"/>
              </a:solidFill>
              <a:effectLst/>
              <a:uLnTx/>
              <a:uFillTx/>
              <a:latin typeface="Letter-join Plus 8" panose="02000505000000020003" pitchFamily="50" charset="0"/>
            </a:endParaRPr>
          </a:p>
        </p:txBody>
      </p:sp>
      <p:pic>
        <p:nvPicPr>
          <p:cNvPr id="3" name="Picture 2"/>
          <p:cNvPicPr>
            <a:picLocks noChangeAspect="1"/>
          </p:cNvPicPr>
          <p:nvPr/>
        </p:nvPicPr>
        <p:blipFill>
          <a:blip r:embed="rId2"/>
          <a:stretch>
            <a:fillRect/>
          </a:stretch>
        </p:blipFill>
        <p:spPr>
          <a:xfrm>
            <a:off x="6710635" y="3849709"/>
            <a:ext cx="1788931" cy="2608105"/>
          </a:xfrm>
          <a:prstGeom prst="rect">
            <a:avLst/>
          </a:prstGeom>
        </p:spPr>
      </p:pic>
    </p:spTree>
    <p:extLst>
      <p:ext uri="{BB962C8B-B14F-4D97-AF65-F5344CB8AC3E}">
        <p14:creationId xmlns:p14="http://schemas.microsoft.com/office/powerpoint/2010/main" val="636846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CBE20D4E92474DB6B75F523D69CA84" ma:contentTypeVersion="7" ma:contentTypeDescription="Create a new document." ma:contentTypeScope="" ma:versionID="9a9ee0cbe96f06ad600781e9ce30641f">
  <xsd:schema xmlns:xsd="http://www.w3.org/2001/XMLSchema" xmlns:xs="http://www.w3.org/2001/XMLSchema" xmlns:p="http://schemas.microsoft.com/office/2006/metadata/properties" xmlns:ns2="b0f2166d-3813-4f75-83ac-aedee68d5afe" targetNamespace="http://schemas.microsoft.com/office/2006/metadata/properties" ma:root="true" ma:fieldsID="07ac7f04738ddb1ca25c33b82a5aadea" ns2:_="">
    <xsd:import namespace="b0f2166d-3813-4f75-83ac-aedee68d5af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f2166d-3813-4f75-83ac-aedee68d5a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0C183AA-84D6-45B9-8867-EB71EBDB8C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f2166d-3813-4f75-83ac-aedee68d5a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676D5D-902D-48A9-AA9F-30E883D619AA}">
  <ds:schemaRefs>
    <ds:schemaRef ds:uri="http://schemas.microsoft.com/sharepoint/v3/contenttype/forms"/>
  </ds:schemaRefs>
</ds:datastoreItem>
</file>

<file path=customXml/itemProps3.xml><?xml version="1.0" encoding="utf-8"?>
<ds:datastoreItem xmlns:ds="http://schemas.openxmlformats.org/officeDocument/2006/customXml" ds:itemID="{3749D910-7B2C-47AC-976E-288DF6D9C17E}">
  <ds:schemaRefs>
    <ds:schemaRef ds:uri="http://schemas.microsoft.com/office/2006/documentManagement/types"/>
    <ds:schemaRef ds:uri="http://schemas.openxmlformats.org/package/2006/metadata/core-properties"/>
    <ds:schemaRef ds:uri="b0f2166d-3813-4f75-83ac-aedee68d5afe"/>
    <ds:schemaRef ds:uri="http://purl.org/dc/elements/1.1/"/>
    <ds:schemaRef ds:uri="http://schemas.microsoft.com/office/2006/metadata/properties"/>
    <ds:schemaRef ds:uri="http://purl.org/dc/term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1609</Words>
  <Application>Microsoft Office PowerPoint</Application>
  <PresentationFormat>Widescreen</PresentationFormat>
  <Paragraphs>327</Paragraphs>
  <Slides>24</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Cambria</vt:lpstr>
      <vt:lpstr>Comic Sans MS</vt:lpstr>
      <vt:lpstr>Letter-join Plus 8</vt:lpstr>
      <vt:lpstr>Trebuchet MS</vt:lpstr>
      <vt:lpstr>Verdana</vt:lpstr>
      <vt:lpstr>Wingdings 3</vt:lpstr>
      <vt:lpstr>Facet</vt:lpstr>
      <vt:lpstr>Meet the Teacher 2026</vt:lpstr>
      <vt:lpstr>PowerPoint Presentation</vt:lpstr>
      <vt:lpstr>PowerPoint Presentation</vt:lpstr>
      <vt:lpstr>Working Together – Open door policy</vt:lpstr>
      <vt:lpstr>School/Class Expectations </vt:lpstr>
      <vt:lpstr>Class Homework Arrangements </vt:lpstr>
      <vt:lpstr>How can you help your child? </vt:lpstr>
      <vt:lpstr>PowerPoint Presentation</vt:lpstr>
      <vt:lpstr>Snacks and/or Packed Lunches </vt:lpstr>
      <vt:lpstr>PowerPoint Presentation</vt:lpstr>
      <vt:lpstr>PowerPoint Presentation</vt:lpstr>
      <vt:lpstr>SATS – Week commencing 11th May 2026</vt:lpstr>
      <vt:lpstr>How will your child be assessed?</vt:lpstr>
      <vt:lpstr>Applying for secondary school</vt:lpstr>
      <vt:lpstr>Residential – Barton Hall – Monday 18th May – Wednesday 20th May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2016-09-13T09:29:17Z</dcterms:created>
  <dcterms:modified xsi:type="dcterms:W3CDTF">2025-09-16T08:05:31Z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TC028952699991</vt:lpwstr>
  </property>
  <property fmtid="{D5CDD505-2E9C-101B-9397-08002B2CF9AE}" pid="3" name="ContentTypeId">
    <vt:lpwstr>0x01010097CBE20D4E92474DB6B75F523D69CA84</vt:lpwstr>
  </property>
  <property fmtid="{D5CDD505-2E9C-101B-9397-08002B2CF9AE}" pid="4" name="Order">
    <vt:r8>385800</vt:r8>
  </property>
</Properties>
</file>