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7" r:id="rId4"/>
  </p:sldMasterIdLst>
  <p:notesMasterIdLst>
    <p:notesMasterId r:id="rId21"/>
  </p:notesMasterIdLst>
  <p:handoutMasterIdLst>
    <p:handoutMasterId r:id="rId22"/>
  </p:handoutMasterIdLst>
  <p:sldIdLst>
    <p:sldId id="256" r:id="rId5"/>
    <p:sldId id="298" r:id="rId6"/>
    <p:sldId id="312" r:id="rId7"/>
    <p:sldId id="313" r:id="rId8"/>
    <p:sldId id="314" r:id="rId9"/>
    <p:sldId id="315" r:id="rId10"/>
    <p:sldId id="316" r:id="rId11"/>
    <p:sldId id="324" r:id="rId12"/>
    <p:sldId id="317" r:id="rId13"/>
    <p:sldId id="318" r:id="rId14"/>
    <p:sldId id="319" r:id="rId15"/>
    <p:sldId id="320" r:id="rId16"/>
    <p:sldId id="321" r:id="rId17"/>
    <p:sldId id="322" r:id="rId18"/>
    <p:sldId id="310" r:id="rId19"/>
    <p:sldId id="32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16D9F66E-5EB9-4882-86FB-DCBF35E3C3E4}">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5274" autoAdjust="0"/>
  </p:normalViewPr>
  <p:slideViewPr>
    <p:cSldViewPr snapToGrid="0">
      <p:cViewPr varScale="1">
        <p:scale>
          <a:sx n="115" d="100"/>
          <a:sy n="115" d="100"/>
        </p:scale>
        <p:origin x="432" y="114"/>
      </p:cViewPr>
      <p:guideLst>
        <p:guide pos="3840"/>
        <p:guide orient="horz" pos="2160"/>
      </p:guideLst>
    </p:cSldViewPr>
  </p:slideViewPr>
  <p:outlineViewPr>
    <p:cViewPr>
      <p:scale>
        <a:sx n="33" d="100"/>
        <a:sy n="33" d="100"/>
      </p:scale>
      <p:origin x="0" y="6258"/>
    </p:cViewPr>
  </p:outlin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9/21/2023</a:t>
            </a:fld>
            <a:endParaRPr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dirty="0"/>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9/21/2023</a:t>
            </a:fld>
            <a:endParaRPr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dirty="0"/>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36E91B-4E25-4F98-93FC-7766ED34F7CD}"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331198-F94C-4C0B-BAFB-D3D62D5EC5D3}" type="slidenum">
              <a:rPr lang="en-GB" smtClean="0"/>
              <a:t>‹#›</a:t>
            </a:fld>
            <a:endParaRPr lang="en-GB"/>
          </a:p>
        </p:txBody>
      </p:sp>
    </p:spTree>
    <p:extLst>
      <p:ext uri="{BB962C8B-B14F-4D97-AF65-F5344CB8AC3E}">
        <p14:creationId xmlns:p14="http://schemas.microsoft.com/office/powerpoint/2010/main" val="3105733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583DDF-CA54-461A-A486-592D2374C532}" type="datetimeFigureOut">
              <a:rPr lang="en-US" smtClean="0"/>
              <a:t>9/21/2023</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3219930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t>9/21/2023</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663444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12952B5-7A2F-4CC8-B7CE-9234E21C2837}" type="datetime1">
              <a:rPr lang="en-US" smtClean="0"/>
              <a:t>9/21/2023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272157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1DA07A-9201-4B4B-BAF2-015AFA30F520}" type="datetime1">
              <a:rPr lang="en-US" smtClean="0"/>
              <a:t>9/21/2023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870110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E583DDF-CA54-461A-A486-592D2374C532}" type="datetimeFigureOut">
              <a:rPr lang="en-US" smtClean="0"/>
              <a:t>9/21/2023</a:t>
            </a:fld>
            <a:endParaRPr lang="en-US"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3639060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583DDF-CA54-461A-A486-592D2374C532}" type="datetimeFigureOut">
              <a:rPr lang="en-US" smtClean="0"/>
              <a:t>9/21/2023</a:t>
            </a:fld>
            <a:endParaRPr lang="en-US"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1800506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E583DDF-CA54-461A-A486-592D2374C532}" type="datetimeFigureOut">
              <a:rPr lang="en-US" smtClean="0"/>
              <a:t>9/21/2023</a:t>
            </a:fld>
            <a:endParaRPr lang="en-US"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102738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E583DDF-CA54-461A-A486-592D2374C532}" type="datetimeFigureOut">
              <a:rPr lang="en-US" smtClean="0"/>
              <a:t>9/21/2023</a:t>
            </a:fld>
            <a:endParaRPr lang="en-US"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376638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9/21/2023</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spTree>
    <p:extLst>
      <p:ext uri="{BB962C8B-B14F-4D97-AF65-F5344CB8AC3E}">
        <p14:creationId xmlns:p14="http://schemas.microsoft.com/office/powerpoint/2010/main" val="3533122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9/21/2023</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051394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9/21/2023</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spTree>
    <p:extLst>
      <p:ext uri="{BB962C8B-B14F-4D97-AF65-F5344CB8AC3E}">
        <p14:creationId xmlns:p14="http://schemas.microsoft.com/office/powerpoint/2010/main" val="1059092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9/21/2023</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911002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9/21/2023</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spTree>
    <p:extLst>
      <p:ext uri="{BB962C8B-B14F-4D97-AF65-F5344CB8AC3E}">
        <p14:creationId xmlns:p14="http://schemas.microsoft.com/office/powerpoint/2010/main" val="6083658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583DDF-CA54-461A-A486-592D2374C532}" type="datetimeFigureOut">
              <a:rPr lang="en-US" smtClean="0"/>
              <a:t>9/21/2023</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1535891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583DDF-CA54-461A-A486-592D2374C532}" type="datetimeFigureOut">
              <a:rPr lang="en-US" smtClean="0"/>
              <a:t>9/21/2023</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2792031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E583DDF-CA54-461A-A486-592D2374C532}" type="datetimeFigureOut">
              <a:rPr lang="en-US" smtClean="0"/>
              <a:pPr/>
              <a:t>9/21/2023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A8D9AD5-F248-4919-864A-CFD76CC027D6}" type="slidenum">
              <a:rPr lang="en-GB" smtClean="0"/>
              <a:pPr/>
              <a:t>‹#›</a:t>
            </a:fld>
            <a:endParaRPr lang="en-GB" dirty="0"/>
          </a:p>
        </p:txBody>
      </p:sp>
    </p:spTree>
    <p:extLst>
      <p:ext uri="{BB962C8B-B14F-4D97-AF65-F5344CB8AC3E}">
        <p14:creationId xmlns:p14="http://schemas.microsoft.com/office/powerpoint/2010/main" val="387886505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multiplication.co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mailto:admin@sherfordvaleschool.co.uk"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5400" dirty="0">
                <a:latin typeface="Letter-join Plus 8"/>
                <a:ea typeface="Comic Sans MS" charset="0"/>
                <a:cs typeface="Comic Sans MS" charset="0"/>
              </a:rPr>
              <a:t>Meet the Teacher </a:t>
            </a:r>
            <a:r>
              <a:rPr lang="en-US" dirty="0">
                <a:latin typeface="Letter-join Plus 8"/>
                <a:ea typeface="Comic Sans MS" charset="0"/>
                <a:cs typeface="Comic Sans MS" charset="0"/>
              </a:rPr>
              <a:t>2023</a:t>
            </a:r>
            <a:endParaRPr lang="en-US" sz="5400" dirty="0">
              <a:latin typeface="Letter-join Plus 8" panose="02000505000000020003" pitchFamily="50" charset="0"/>
              <a:ea typeface="Comic Sans MS" charset="0"/>
              <a:cs typeface="Comic Sans MS" charset="0"/>
            </a:endParaRPr>
          </a:p>
        </p:txBody>
      </p:sp>
      <p:sp>
        <p:nvSpPr>
          <p:cNvPr id="5" name="Subtitle 4"/>
          <p:cNvSpPr>
            <a:spLocks noGrp="1"/>
          </p:cNvSpPr>
          <p:nvPr>
            <p:ph type="subTitle" idx="1"/>
          </p:nvPr>
        </p:nvSpPr>
        <p:spPr/>
        <p:txBody>
          <a:bodyPr>
            <a:normAutofit/>
          </a:bodyPr>
          <a:lstStyle/>
          <a:p>
            <a:r>
              <a:rPr lang="en-US" sz="4400" dirty="0">
                <a:latin typeface="Letter-join Plus 8" panose="02000505000000020003" pitchFamily="50" charset="0"/>
                <a:ea typeface="Comic Sans MS" charset="0"/>
                <a:cs typeface="Comic Sans MS" charset="0"/>
              </a:rPr>
              <a:t>Year 4, Badger Class.</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4000" b="94667" l="9778" r="94222"/>
                    </a14:imgEffect>
                  </a14:imgLayer>
                </a14:imgProps>
              </a:ext>
            </a:extLst>
          </a:blip>
          <a:stretch>
            <a:fillRect/>
          </a:stretch>
        </p:blipFill>
        <p:spPr>
          <a:xfrm>
            <a:off x="7468063" y="129066"/>
            <a:ext cx="1805940" cy="1805940"/>
          </a:xfrm>
          <a:prstGeom prst="rect">
            <a:avLst/>
          </a:prstGeom>
        </p:spPr>
      </p:pic>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4000" b="94667" l="9778" r="94222"/>
                    </a14:imgEffect>
                  </a14:imgLayer>
                </a14:imgProps>
              </a:ext>
            </a:extLst>
          </a:blip>
          <a:stretch>
            <a:fillRect/>
          </a:stretch>
        </p:blipFill>
        <p:spPr>
          <a:xfrm>
            <a:off x="870529" y="129066"/>
            <a:ext cx="1805940" cy="1805940"/>
          </a:xfrm>
          <a:prstGeom prst="rect">
            <a:avLst/>
          </a:prstGeom>
        </p:spPr>
      </p:pic>
    </p:spTree>
    <p:extLst>
      <p:ext uri="{BB962C8B-B14F-4D97-AF65-F5344CB8AC3E}">
        <p14:creationId xmlns:p14="http://schemas.microsoft.com/office/powerpoint/2010/main" val="325067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08349" y="489397"/>
            <a:ext cx="7753082" cy="584775"/>
          </a:xfrm>
          <a:prstGeom prst="rect">
            <a:avLst/>
          </a:prstGeom>
          <a:noFill/>
        </p:spPr>
        <p:txBody>
          <a:bodyPr wrap="square" rtlCol="0">
            <a:spAutoFit/>
          </a:bodyPr>
          <a:lstStyle/>
          <a:p>
            <a:pPr algn="ctr"/>
            <a:r>
              <a:rPr lang="en-GB" sz="3200" u="sng" dirty="0">
                <a:latin typeface="Letter-join Plus 8" panose="02000505000000020003" pitchFamily="50" charset="0"/>
                <a:ea typeface="Comic Sans MS" charset="0"/>
                <a:cs typeface="Comic Sans MS" charset="0"/>
              </a:rPr>
              <a:t>Who’s Who?</a:t>
            </a:r>
          </a:p>
        </p:txBody>
      </p:sp>
      <p:sp>
        <p:nvSpPr>
          <p:cNvPr id="6" name="TextBox 5"/>
          <p:cNvSpPr txBox="1"/>
          <p:nvPr/>
        </p:nvSpPr>
        <p:spPr>
          <a:xfrm>
            <a:off x="2294049" y="1625169"/>
            <a:ext cx="8320942" cy="584775"/>
          </a:xfrm>
          <a:prstGeom prst="rect">
            <a:avLst/>
          </a:prstGeom>
          <a:noFill/>
        </p:spPr>
        <p:txBody>
          <a:bodyPr wrap="square" lIns="91440" tIns="45720" rIns="91440" bIns="45720" rtlCol="0" anchor="t">
            <a:spAutoFit/>
          </a:bodyPr>
          <a:lstStyle/>
          <a:p>
            <a:endParaRPr lang="en-GB" sz="3200" dirty="0">
              <a:latin typeface="Letter-join Plus 8" panose="02000505000000020003" pitchFamily="50" charset="0"/>
              <a:ea typeface="Comic Sans MS" charset="0"/>
              <a:cs typeface="Comic Sans MS" charset="0"/>
            </a:endParaRPr>
          </a:p>
        </p:txBody>
      </p:sp>
      <p:sp>
        <p:nvSpPr>
          <p:cNvPr id="7" name="TextBox 6"/>
          <p:cNvSpPr txBox="1"/>
          <p:nvPr/>
        </p:nvSpPr>
        <p:spPr>
          <a:xfrm>
            <a:off x="2294048" y="4723563"/>
            <a:ext cx="9627441" cy="584775"/>
          </a:xfrm>
          <a:prstGeom prst="rect">
            <a:avLst/>
          </a:prstGeom>
          <a:noFill/>
        </p:spPr>
        <p:txBody>
          <a:bodyPr wrap="square" rtlCol="0">
            <a:spAutoFit/>
          </a:bodyPr>
          <a:lstStyle/>
          <a:p>
            <a:r>
              <a:rPr lang="en-GB" sz="3200" dirty="0">
                <a:latin typeface="Letter-join Plus 8" panose="02000505000000020003" pitchFamily="50" charset="0"/>
                <a:ea typeface="Comic Sans MS" charset="0"/>
                <a:cs typeface="Comic Sans MS" charset="0"/>
              </a:rPr>
              <a:t>Mrs </a:t>
            </a:r>
            <a:r>
              <a:rPr lang="en-GB" sz="3200" dirty="0" err="1">
                <a:latin typeface="Letter-join Plus 8" panose="02000505000000020003" pitchFamily="50" charset="0"/>
                <a:ea typeface="Comic Sans MS" charset="0"/>
                <a:cs typeface="Comic Sans MS" charset="0"/>
              </a:rPr>
              <a:t>Chantler</a:t>
            </a:r>
            <a:r>
              <a:rPr lang="en-GB" sz="3200" dirty="0">
                <a:latin typeface="Letter-join Plus 8" panose="02000505000000020003" pitchFamily="50" charset="0"/>
                <a:ea typeface="Comic Sans MS" charset="0"/>
                <a:cs typeface="Comic Sans MS" charset="0"/>
              </a:rPr>
              <a:t> </a:t>
            </a:r>
            <a:r>
              <a:rPr lang="mr-IN" sz="3200" dirty="0">
                <a:latin typeface="Letter-join Plus 8" panose="02000505000000020003" pitchFamily="50" charset="0"/>
                <a:ea typeface="Comic Sans MS" charset="0"/>
                <a:cs typeface="Comic Sans MS" charset="0"/>
              </a:rPr>
              <a:t>–</a:t>
            </a:r>
            <a:r>
              <a:rPr lang="en-GB" sz="3200" dirty="0">
                <a:latin typeface="Letter-join Plus 8" panose="02000505000000020003" pitchFamily="50" charset="0"/>
                <a:ea typeface="Comic Sans MS" charset="0"/>
                <a:cs typeface="Comic Sans MS" charset="0"/>
              </a:rPr>
              <a:t> PPA Teacher (Tuesday all day)</a:t>
            </a:r>
          </a:p>
        </p:txBody>
      </p:sp>
      <p:sp>
        <p:nvSpPr>
          <p:cNvPr id="8" name="TextBox 7"/>
          <p:cNvSpPr txBox="1"/>
          <p:nvPr/>
        </p:nvSpPr>
        <p:spPr>
          <a:xfrm>
            <a:off x="2408349" y="3790978"/>
            <a:ext cx="7707201" cy="584775"/>
          </a:xfrm>
          <a:prstGeom prst="rect">
            <a:avLst/>
          </a:prstGeom>
          <a:noFill/>
        </p:spPr>
        <p:txBody>
          <a:bodyPr wrap="square" lIns="91440" tIns="45720" rIns="91440" bIns="45720" rtlCol="0" anchor="t">
            <a:spAutoFit/>
          </a:bodyPr>
          <a:lstStyle/>
          <a:p>
            <a:r>
              <a:rPr lang="en-GB" sz="3200" dirty="0">
                <a:latin typeface="Letter-join Plus 8"/>
                <a:ea typeface="Comic Sans MS" charset="0"/>
                <a:cs typeface="Comic Sans MS" charset="0"/>
              </a:rPr>
              <a:t>Mrs Walters - Teaching Assistant </a:t>
            </a:r>
            <a:endParaRPr lang="en-GB" sz="3200" dirty="0">
              <a:latin typeface="Letter-join Plus 8" panose="02000505000000020003" pitchFamily="50" charset="0"/>
              <a:ea typeface="Comic Sans MS" charset="0"/>
              <a:cs typeface="Comic Sans MS" charset="0"/>
            </a:endParaRPr>
          </a:p>
        </p:txBody>
      </p:sp>
      <p:sp>
        <p:nvSpPr>
          <p:cNvPr id="5" name="TextBox 4">
            <a:extLst>
              <a:ext uri="{FF2B5EF4-FFF2-40B4-BE49-F238E27FC236}">
                <a16:creationId xmlns:a16="http://schemas.microsoft.com/office/drawing/2014/main" id="{8520C808-CEF0-D1F7-EE20-D8203C4FD9AB}"/>
              </a:ext>
            </a:extLst>
          </p:cNvPr>
          <p:cNvSpPr txBox="1"/>
          <p:nvPr/>
        </p:nvSpPr>
        <p:spPr>
          <a:xfrm>
            <a:off x="2294048" y="2630659"/>
            <a:ext cx="8460091" cy="584775"/>
          </a:xfrm>
          <a:prstGeom prst="rect">
            <a:avLst/>
          </a:prstGeom>
          <a:noFill/>
        </p:spPr>
        <p:txBody>
          <a:bodyPr wrap="square" rtlCol="0">
            <a:spAutoFit/>
          </a:bodyPr>
          <a:lstStyle/>
          <a:p>
            <a:r>
              <a:rPr lang="en-GB" sz="3200" dirty="0">
                <a:latin typeface="Letter-join Plus 8" panose="02000505000000020003" pitchFamily="50" charset="0"/>
              </a:rPr>
              <a:t>Mrs Booth - Badger </a:t>
            </a:r>
            <a:r>
              <a:rPr lang="en-GB" sz="3200">
                <a:latin typeface="Letter-join Plus 8" panose="02000505000000020003" pitchFamily="50" charset="0"/>
              </a:rPr>
              <a:t>Class </a:t>
            </a:r>
            <a:r>
              <a:rPr lang="en-GB" sz="3200" smtClean="0">
                <a:latin typeface="Letter-join Plus 8" panose="02000505000000020003" pitchFamily="50" charset="0"/>
              </a:rPr>
              <a:t>Teacher</a:t>
            </a:r>
            <a:endParaRPr lang="en-GB" sz="3200" dirty="0">
              <a:latin typeface="Letter-join Plus 8" panose="02000505000000020003" pitchFamily="50" charset="0"/>
            </a:endParaRPr>
          </a:p>
        </p:txBody>
      </p:sp>
      <p:pic>
        <p:nvPicPr>
          <p:cNvPr id="9" name="Picture 8">
            <a:extLst>
              <a:ext uri="{FF2B5EF4-FFF2-40B4-BE49-F238E27FC236}">
                <a16:creationId xmlns:a16="http://schemas.microsoft.com/office/drawing/2014/main" id="{4BFDAAD7-5CAE-D09F-911B-33A6296D0F84}"/>
              </a:ext>
            </a:extLst>
          </p:cNvPr>
          <p:cNvPicPr>
            <a:picLocks noChangeAspect="1"/>
          </p:cNvPicPr>
          <p:nvPr/>
        </p:nvPicPr>
        <p:blipFill>
          <a:blip r:embed="rId2"/>
          <a:stretch>
            <a:fillRect/>
          </a:stretch>
        </p:blipFill>
        <p:spPr>
          <a:xfrm>
            <a:off x="1459991" y="2358685"/>
            <a:ext cx="673762" cy="927032"/>
          </a:xfrm>
          <a:prstGeom prst="rect">
            <a:avLst/>
          </a:prstGeom>
        </p:spPr>
      </p:pic>
    </p:spTree>
    <p:extLst>
      <p:ext uri="{BB962C8B-B14F-4D97-AF65-F5344CB8AC3E}">
        <p14:creationId xmlns:p14="http://schemas.microsoft.com/office/powerpoint/2010/main" val="200761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66738" y="171428"/>
            <a:ext cx="10544249" cy="2086725"/>
          </a:xfrm>
          <a:prstGeom prst="rect">
            <a:avLst/>
          </a:prstGeom>
          <a:noFill/>
        </p:spPr>
        <p:txBody>
          <a:bodyPr wrap="square" rtlCol="0">
            <a:spAutoFit/>
          </a:bodyPr>
          <a:lstStyle/>
          <a:p>
            <a:endParaRPr lang="en-GB" altLang="en-US" sz="3600" dirty="0">
              <a:solidFill>
                <a:srgbClr val="92D050"/>
              </a:solidFill>
              <a:ea typeface="+mj-ea"/>
              <a:cs typeface="+mj-cs"/>
            </a:endParaRPr>
          </a:p>
          <a:p>
            <a:r>
              <a:rPr lang="en-GB" altLang="en-US" sz="3600" dirty="0">
                <a:solidFill>
                  <a:srgbClr val="92D050"/>
                </a:solidFill>
                <a:ea typeface="+mj-ea"/>
                <a:cs typeface="+mj-cs"/>
              </a:rPr>
              <a:t>Supporting Children with Special Needs</a:t>
            </a:r>
            <a:endParaRPr lang="en-GB" sz="5280" dirty="0">
              <a:solidFill>
                <a:srgbClr val="92D050"/>
              </a:solidFill>
              <a:latin typeface="Letter-join Plus 8" panose="02000505000000020003" pitchFamily="50" charset="0"/>
              <a:sym typeface="Wingdings" panose="05000000000000000000" pitchFamily="2" charset="2"/>
            </a:endParaRPr>
          </a:p>
          <a:p>
            <a:pPr>
              <a:buFont typeface="Arial" pitchFamily="34" charset="0"/>
              <a:buChar char="•"/>
            </a:pPr>
            <a:endParaRPr lang="en-GB" sz="2880" dirty="0">
              <a:latin typeface="Comic Sans MS" pitchFamily="66" charset="0"/>
            </a:endParaRPr>
          </a:p>
          <a:p>
            <a:pPr>
              <a:buFont typeface="Arial" pitchFamily="34" charset="0"/>
              <a:buChar char="•"/>
            </a:pPr>
            <a:endParaRPr lang="en-GB" sz="2880" dirty="0">
              <a:latin typeface="Comic Sans MS" pitchFamily="66" charset="0"/>
            </a:endParaRPr>
          </a:p>
        </p:txBody>
      </p:sp>
      <p:sp>
        <p:nvSpPr>
          <p:cNvPr id="3" name="Content Placeholder 2"/>
          <p:cNvSpPr txBox="1">
            <a:spLocks/>
          </p:cNvSpPr>
          <p:nvPr/>
        </p:nvSpPr>
        <p:spPr bwMode="auto">
          <a:xfrm>
            <a:off x="1445623" y="1817145"/>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lnSpcReduction="10000"/>
          </a:bodyPr>
          <a:lstStyle>
            <a:lvl1pPr marL="342900" indent="-342900" algn="l" defTabSz="457200" rtl="0" eaLnBrk="0" fontAlgn="base" hangingPunct="0">
              <a:spcBef>
                <a:spcPts val="1000"/>
              </a:spcBef>
              <a:spcAft>
                <a:spcPct val="0"/>
              </a:spcAft>
              <a:buClr>
                <a:srgbClr val="EB3D9F"/>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rgbClr val="EB3D9F"/>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rgbClr val="EB3D9F"/>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rgbClr val="EB3D9F"/>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rgbClr val="EB3D9F"/>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altLang="en-US" sz="1800" b="0" i="0" u="none" strike="noStrike" kern="1200" cap="none" spc="0" normalizeH="0" baseline="0" noProof="0" dirty="0">
                <a:ln>
                  <a:noFill/>
                </a:ln>
                <a:solidFill>
                  <a:sysClr val="windowText" lastClr="000000">
                    <a:lumMod val="75000"/>
                    <a:lumOff val="25000"/>
                  </a:sysClr>
                </a:solidFill>
                <a:effectLst/>
                <a:uLnTx/>
                <a:uFillTx/>
                <a:latin typeface="Trebuchet MS" panose="020B0603020202020204"/>
                <a:ea typeface="+mn-ea"/>
                <a:cs typeface="+mn-cs"/>
              </a:rPr>
              <a:t>We strive to be a fully inclusive school and provide children with support to overcome any barriers to their learning.</a:t>
            </a: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altLang="en-US" sz="1800" b="0" i="0" u="none" strike="noStrike" kern="1200" cap="none" spc="0" normalizeH="0" baseline="0" noProof="0" dirty="0">
                <a:ln>
                  <a:noFill/>
                </a:ln>
                <a:solidFill>
                  <a:sysClr val="windowText" lastClr="000000">
                    <a:lumMod val="75000"/>
                    <a:lumOff val="25000"/>
                  </a:sysClr>
                </a:solidFill>
                <a:effectLst/>
                <a:uLnTx/>
                <a:uFillTx/>
                <a:latin typeface="Trebuchet MS" panose="020B0603020202020204"/>
                <a:ea typeface="+mn-ea"/>
                <a:cs typeface="+mn-cs"/>
              </a:rPr>
              <a:t>Class teachers will communicate regularly with parents to identify and discuss support for children with Special Educational Needs.</a:t>
            </a: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altLang="en-US" sz="1800" b="0" i="0" u="none" strike="noStrike" kern="1200" cap="none" spc="0" normalizeH="0" baseline="0" noProof="0" dirty="0">
                <a:ln>
                  <a:noFill/>
                </a:ln>
                <a:solidFill>
                  <a:sysClr val="windowText" lastClr="000000">
                    <a:lumMod val="75000"/>
                    <a:lumOff val="25000"/>
                  </a:sysClr>
                </a:solidFill>
                <a:effectLst/>
                <a:uLnTx/>
                <a:uFillTx/>
                <a:latin typeface="Trebuchet MS" panose="020B0603020202020204"/>
                <a:ea typeface="+mn-ea"/>
                <a:cs typeface="+mn-cs"/>
              </a:rPr>
              <a:t>Mr Peter Grafton is our Special Educational Needs and Disabilities Coordinator, he works in school on a Monday. </a:t>
            </a: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altLang="en-US" sz="1800" b="0" i="0" u="none" strike="noStrike" kern="1200" cap="none" spc="0" normalizeH="0" baseline="0" noProof="0" dirty="0">
                <a:ln>
                  <a:noFill/>
                </a:ln>
                <a:solidFill>
                  <a:sysClr val="windowText" lastClr="000000">
                    <a:lumMod val="75000"/>
                    <a:lumOff val="25000"/>
                  </a:sysClr>
                </a:solidFill>
                <a:effectLst/>
                <a:uLnTx/>
                <a:uFillTx/>
                <a:latin typeface="Trebuchet MS" panose="020B0603020202020204"/>
                <a:ea typeface="+mn-ea"/>
                <a:cs typeface="+mn-cs"/>
              </a:rPr>
              <a:t>The school follows both Devon and Plymouth pathways for identifying and supporting children with SEND.  Please ask your child’s teacher or SENDCO about this.</a:t>
            </a: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altLang="en-US" sz="1800" b="0" i="0" u="none" strike="noStrike" kern="1200" cap="none" spc="0" normalizeH="0" baseline="0" noProof="0" dirty="0">
                <a:ln>
                  <a:noFill/>
                </a:ln>
                <a:solidFill>
                  <a:sysClr val="windowText" lastClr="000000">
                    <a:lumMod val="75000"/>
                    <a:lumOff val="25000"/>
                  </a:sysClr>
                </a:solidFill>
                <a:effectLst/>
                <a:uLnTx/>
                <a:uFillTx/>
                <a:latin typeface="Trebuchet MS" panose="020B0603020202020204"/>
                <a:ea typeface="+mn-ea"/>
                <a:cs typeface="+mn-cs"/>
              </a:rPr>
              <a:t>Please see the school’s website ‘Key Information’ for the SEND policy and further websites to support.</a:t>
            </a:r>
          </a:p>
        </p:txBody>
      </p:sp>
    </p:spTree>
    <p:extLst>
      <p:ext uri="{BB962C8B-B14F-4D97-AF65-F5344CB8AC3E}">
        <p14:creationId xmlns:p14="http://schemas.microsoft.com/office/powerpoint/2010/main" val="3995632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solidFill>
                  <a:srgbClr val="92D050"/>
                </a:solidFill>
              </a:rPr>
              <a:t>Working Together</a:t>
            </a:r>
            <a:endParaRPr lang="en-GB" dirty="0">
              <a:solidFill>
                <a:srgbClr val="92D050"/>
              </a:solidFill>
            </a:endParaRPr>
          </a:p>
        </p:txBody>
      </p:sp>
      <p:sp>
        <p:nvSpPr>
          <p:cNvPr id="4" name="Content Placeholder 2"/>
          <p:cNvSpPr txBox="1">
            <a:spLocks/>
          </p:cNvSpPr>
          <p:nvPr/>
        </p:nvSpPr>
        <p:spPr bwMode="auto">
          <a:xfrm>
            <a:off x="994638" y="1578338"/>
            <a:ext cx="7400925" cy="460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85000" lnSpcReduction="20000"/>
          </a:bodyPr>
          <a:lstStyle>
            <a:lvl1pPr marL="342900" indent="-342900" algn="l" defTabSz="457200" rtl="0" eaLnBrk="0" fontAlgn="base" hangingPunct="0">
              <a:spcBef>
                <a:spcPts val="1000"/>
              </a:spcBef>
              <a:spcAft>
                <a:spcPct val="0"/>
              </a:spcAft>
              <a:buClr>
                <a:srgbClr val="EB3D9F"/>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rgbClr val="EB3D9F"/>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rgbClr val="EB3D9F"/>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rgbClr val="EB3D9F"/>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rgbClr val="EB3D9F"/>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sz="2400" b="0" i="0" u="none" strike="noStrike" kern="1200" cap="none" spc="0" normalizeH="0" baseline="0" noProof="0" dirty="0">
                <a:ln>
                  <a:noFill/>
                </a:ln>
                <a:solidFill>
                  <a:sysClr val="windowText" lastClr="000000"/>
                </a:solidFill>
                <a:effectLst/>
                <a:uLnTx/>
                <a:uFillTx/>
                <a:latin typeface="Trebuchet MS" panose="020B0603020202020204"/>
                <a:ea typeface="+mn-ea"/>
                <a:cs typeface="+mn-cs"/>
              </a:rPr>
              <a:t>We will invite you to come and talk to us if your child is frequently having difficulty following class and school rules, so that we can work together to improve the situation. This will ensure a successful learning experience for your child and others in the class</a:t>
            </a:r>
          </a:p>
          <a:p>
            <a:pPr marL="0" marR="0" lvl="0" indent="0" algn="l" defTabSz="457200" rtl="0" eaLnBrk="1" fontAlgn="auto" latinLnBrk="0" hangingPunct="1">
              <a:lnSpc>
                <a:spcPct val="100000"/>
              </a:lnSpc>
              <a:spcBef>
                <a:spcPts val="1000"/>
              </a:spcBef>
              <a:spcAft>
                <a:spcPts val="0"/>
              </a:spcAft>
              <a:buClr>
                <a:srgbClr val="F496CB">
                  <a:lumMod val="75000"/>
                </a:srgbClr>
              </a:buClr>
              <a:buSzPct val="80000"/>
              <a:buFont typeface="Wingdings 3" panose="05040102010807070707" pitchFamily="18" charset="2"/>
              <a:buNone/>
              <a:tabLst/>
              <a:defRPr/>
            </a:pPr>
            <a:endParaRPr kumimoji="0" lang="en-GB" sz="2400" b="0" i="0" u="none" strike="noStrike" kern="1200" cap="none" spc="0" normalizeH="0" baseline="0" noProof="0" dirty="0">
              <a:ln>
                <a:noFill/>
              </a:ln>
              <a:solidFill>
                <a:sysClr val="windowText" lastClr="000000"/>
              </a:solidFill>
              <a:effectLst/>
              <a:uLnTx/>
              <a:uFillTx/>
              <a:latin typeface="Trebuchet MS" panose="020B0603020202020204"/>
              <a:ea typeface="+mn-ea"/>
              <a:cs typeface="+mn-cs"/>
            </a:endParaRP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sz="2400" b="0" i="0" u="none" strike="noStrike" kern="1200" cap="none" spc="0" normalizeH="0" baseline="0" noProof="0" dirty="0">
                <a:ln>
                  <a:noFill/>
                </a:ln>
                <a:solidFill>
                  <a:sysClr val="windowText" lastClr="000000"/>
                </a:solidFill>
                <a:effectLst/>
                <a:uLnTx/>
                <a:uFillTx/>
                <a:latin typeface="Trebuchet MS" panose="020B0603020202020204"/>
                <a:ea typeface="+mn-ea"/>
                <a:cs typeface="+mn-cs"/>
              </a:rPr>
              <a:t>Also, if there is anything that is worrying your child, please let us know as soon as possible so that we can support appropriately.</a:t>
            </a:r>
          </a:p>
          <a:p>
            <a:pPr marL="0" marR="0" lvl="0" indent="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None/>
              <a:tabLst/>
              <a:defRPr/>
            </a:pPr>
            <a:endParaRPr kumimoji="0" lang="en-GB" sz="2400" b="0" i="0" u="none" strike="noStrike" kern="1200" cap="none" spc="0" normalizeH="0" baseline="0" noProof="0" dirty="0">
              <a:ln>
                <a:noFill/>
              </a:ln>
              <a:solidFill>
                <a:sysClr val="windowText" lastClr="000000"/>
              </a:solidFill>
              <a:effectLst/>
              <a:uLnTx/>
              <a:uFillTx/>
              <a:latin typeface="Trebuchet MS" panose="020B0603020202020204"/>
              <a:ea typeface="+mn-ea"/>
              <a:cs typeface="+mn-cs"/>
            </a:endParaRP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r>
              <a:rPr kumimoji="0" lang="en-GB" altLang="en-US" sz="2400" b="0" i="0" u="none" strike="noStrike" kern="1200" cap="none" spc="0" normalizeH="0" baseline="0" noProof="0" dirty="0">
                <a:ln>
                  <a:noFill/>
                </a:ln>
                <a:solidFill>
                  <a:sysClr val="windowText" lastClr="000000"/>
                </a:solidFill>
                <a:effectLst/>
                <a:uLnTx/>
                <a:uFillTx/>
                <a:latin typeface="Trebuchet MS" panose="020B0603020202020204"/>
                <a:ea typeface="+mn-ea"/>
                <a:cs typeface="+mn-cs"/>
              </a:rPr>
              <a:t>Any worries, queries – please feel free to ask the office for a chat/appointment time (after school is better unless it is urgent) – we also have systems whereby we can message you all with school information (</a:t>
            </a:r>
            <a:r>
              <a:rPr kumimoji="0" lang="en-GB" altLang="en-US" sz="2400" b="0" i="0" u="none" strike="noStrike" kern="1200" cap="none" spc="0" normalizeH="0" baseline="0" noProof="0" dirty="0" err="1">
                <a:ln>
                  <a:noFill/>
                </a:ln>
                <a:solidFill>
                  <a:sysClr val="windowText" lastClr="000000"/>
                </a:solidFill>
                <a:effectLst/>
                <a:uLnTx/>
                <a:uFillTx/>
                <a:latin typeface="Trebuchet MS" panose="020B0603020202020204"/>
                <a:ea typeface="+mn-ea"/>
                <a:cs typeface="+mn-cs"/>
              </a:rPr>
              <a:t>ClassDojo</a:t>
            </a:r>
            <a:r>
              <a:rPr kumimoji="0" lang="en-GB" altLang="en-US" sz="2400" b="0" i="0" u="none" strike="noStrike" kern="1200" cap="none" spc="0" normalizeH="0" baseline="0" noProof="0" dirty="0">
                <a:ln>
                  <a:noFill/>
                </a:ln>
                <a:solidFill>
                  <a:sysClr val="windowText" lastClr="000000"/>
                </a:solidFill>
                <a:effectLst/>
                <a:uLnTx/>
                <a:uFillTx/>
                <a:latin typeface="Trebuchet MS" panose="020B0603020202020204"/>
                <a:ea typeface="+mn-ea"/>
                <a:cs typeface="+mn-cs"/>
              </a:rPr>
              <a:t> or Teachers2Parents).</a:t>
            </a:r>
          </a:p>
          <a:p>
            <a:pPr marL="342900" marR="0" lvl="0" indent="-342900" algn="l" defTabSz="457200" rtl="0" eaLnBrk="1" fontAlgn="auto" latinLnBrk="0" hangingPunct="1">
              <a:lnSpc>
                <a:spcPct val="100000"/>
              </a:lnSpc>
              <a:spcBef>
                <a:spcPts val="1000"/>
              </a:spcBef>
              <a:spcAft>
                <a:spcPts val="0"/>
              </a:spcAft>
              <a:buClr>
                <a:srgbClr val="F496CB">
                  <a:lumMod val="75000"/>
                </a:srgbClr>
              </a:buClr>
              <a:buSzPct val="80000"/>
              <a:buFont typeface="Wingdings 3" charset="2"/>
              <a:buChar char=""/>
              <a:tabLst/>
              <a:defRPr/>
            </a:pPr>
            <a:endParaRPr kumimoji="0" lang="en-GB" sz="2400" b="0" i="0" u="none" strike="noStrike" kern="1200" cap="none" spc="0" normalizeH="0" baseline="0" noProof="0" dirty="0">
              <a:ln>
                <a:noFill/>
              </a:ln>
              <a:solidFill>
                <a:sysClr val="windowText" lastClr="000000"/>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1000"/>
              </a:spcBef>
              <a:spcAft>
                <a:spcPts val="0"/>
              </a:spcAft>
              <a:buClr>
                <a:srgbClr val="F496CB">
                  <a:lumMod val="75000"/>
                </a:srgbClr>
              </a:buClr>
              <a:buSzPct val="80000"/>
              <a:buFont typeface="Wingdings 3" panose="05040102010807070707" pitchFamily="18" charset="2"/>
              <a:buNone/>
              <a:tabLst/>
              <a:defRPr/>
            </a:pPr>
            <a:endParaRPr kumimoji="0" lang="en-GB" sz="2400" b="0" i="0" u="none" strike="noStrike" kern="1200" cap="none" spc="0" normalizeH="0" baseline="0" noProof="0" dirty="0">
              <a:ln>
                <a:noFill/>
              </a:ln>
              <a:solidFill>
                <a:sysClr val="windowText" lastClr="000000"/>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009289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defTabSz="914400" fontAlgn="base">
              <a:spcBef>
                <a:spcPct val="50000"/>
              </a:spcBef>
              <a:spcAft>
                <a:spcPct val="0"/>
              </a:spcAft>
              <a:defRPr/>
            </a:pPr>
            <a:r>
              <a:rPr lang="en-GB" sz="4400" dirty="0">
                <a:solidFill>
                  <a:srgbClr val="92D050"/>
                </a:solidFill>
                <a:ea typeface="+mn-ea"/>
                <a:cs typeface="Arial" charset="0"/>
              </a:rPr>
              <a:t>School/Class Expectations</a:t>
            </a:r>
            <a:r>
              <a:rPr lang="en-GB" sz="4400" dirty="0">
                <a:solidFill>
                  <a:prstClr val="black"/>
                </a:solidFill>
                <a:ea typeface="+mn-ea"/>
                <a:cs typeface="Arial" charset="0"/>
              </a:rPr>
              <a:t/>
            </a:r>
            <a:br>
              <a:rPr lang="en-GB" sz="4400" dirty="0">
                <a:solidFill>
                  <a:prstClr val="black"/>
                </a:solidFill>
                <a:ea typeface="+mn-ea"/>
                <a:cs typeface="Arial" charset="0"/>
              </a:rPr>
            </a:br>
            <a:endParaRPr lang="en-GB" dirty="0"/>
          </a:p>
        </p:txBody>
      </p:sp>
      <p:sp>
        <p:nvSpPr>
          <p:cNvPr id="4" name="Text Box 4"/>
          <p:cNvSpPr txBox="1">
            <a:spLocks noChangeArrowheads="1"/>
          </p:cNvSpPr>
          <p:nvPr/>
        </p:nvSpPr>
        <p:spPr bwMode="auto">
          <a:xfrm>
            <a:off x="1203768" y="1689327"/>
            <a:ext cx="7543800" cy="5098832"/>
          </a:xfrm>
          <a:prstGeom prst="rect">
            <a:avLst/>
          </a:prstGeom>
          <a:noFill/>
          <a:ln w="9525">
            <a:noFill/>
            <a:miter lim="800000"/>
            <a:headEnd/>
            <a:tailEnd/>
          </a:ln>
        </p:spPr>
        <p:txBody>
          <a:bodyPr>
            <a:spAutoFit/>
          </a:bodyPr>
          <a:lstStyle/>
          <a:p>
            <a:pPr fontAlgn="base">
              <a:spcBef>
                <a:spcPct val="50000"/>
              </a:spcBef>
              <a:spcAft>
                <a:spcPct val="0"/>
              </a:spcAft>
              <a:defRPr/>
            </a:pPr>
            <a:r>
              <a:rPr lang="en-GB" sz="2800" u="sng" dirty="0">
                <a:solidFill>
                  <a:prstClr val="black"/>
                </a:solidFill>
                <a:cs typeface="Arial" charset="0"/>
              </a:rPr>
              <a:t>Behaviour</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cs typeface="Arial" charset="0"/>
              </a:rPr>
              <a:t>In line with the school Behaviour Policy</a:t>
            </a:r>
          </a:p>
          <a:p>
            <a:pPr marL="342900" lvl="0" indent="-342900" defTabSz="457200">
              <a:spcBef>
                <a:spcPts val="1000"/>
              </a:spcBef>
              <a:buClr>
                <a:srgbClr val="F496CB">
                  <a:lumMod val="75000"/>
                </a:srgbClr>
              </a:buClr>
              <a:buSzPct val="80000"/>
              <a:buFont typeface="Wingdings 3" charset="2"/>
              <a:buChar char=""/>
              <a:defRPr/>
            </a:pPr>
            <a:r>
              <a:rPr lang="en-US" sz="2400" dirty="0">
                <a:solidFill>
                  <a:prstClr val="black"/>
                </a:solidFill>
                <a:cs typeface="Arial" charset="0"/>
              </a:rPr>
              <a:t>Focus on the positive.</a:t>
            </a:r>
            <a:endParaRPr lang="en-GB" sz="2400" dirty="0">
              <a:solidFill>
                <a:prstClr val="black"/>
              </a:solidFill>
              <a:cs typeface="Arial" charset="0"/>
            </a:endParaRP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cs typeface="Arial" charset="0"/>
              </a:rPr>
              <a:t>Catch Me rules agreed with the children so they are safe and learning is maximised and enjoyable for all!</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cs typeface="Arial" charset="0"/>
              </a:rPr>
              <a:t>Rewards vary and include certificates, Catch Me Star of the week, Dojo rewards, golden time, house points, class rewards, raffles etc.</a:t>
            </a:r>
          </a:p>
          <a:p>
            <a:pPr fontAlgn="base">
              <a:spcBef>
                <a:spcPct val="50000"/>
              </a:spcBef>
              <a:spcAft>
                <a:spcPct val="0"/>
              </a:spcAft>
              <a:defRPr/>
            </a:pPr>
            <a:endParaRPr lang="en-GB" sz="2400" dirty="0">
              <a:solidFill>
                <a:prstClr val="black"/>
              </a:solidFill>
              <a:cs typeface="Arial" charset="0"/>
            </a:endParaRPr>
          </a:p>
          <a:p>
            <a:pPr fontAlgn="base">
              <a:spcBef>
                <a:spcPct val="50000"/>
              </a:spcBef>
              <a:spcAft>
                <a:spcPct val="0"/>
              </a:spcAft>
              <a:buFontTx/>
              <a:buChar char="•"/>
              <a:defRPr/>
            </a:pPr>
            <a:endParaRPr lang="en-GB" sz="2400" dirty="0">
              <a:solidFill>
                <a:prstClr val="black"/>
              </a:solidFill>
              <a:cs typeface="Arial" charset="0"/>
            </a:endParaRPr>
          </a:p>
        </p:txBody>
      </p:sp>
    </p:spTree>
    <p:extLst>
      <p:ext uri="{BB962C8B-B14F-4D97-AF65-F5344CB8AC3E}">
        <p14:creationId xmlns:p14="http://schemas.microsoft.com/office/powerpoint/2010/main" val="801160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defTabSz="914400" fontAlgn="base">
              <a:spcBef>
                <a:spcPct val="50000"/>
              </a:spcBef>
              <a:spcAft>
                <a:spcPct val="0"/>
              </a:spcAft>
              <a:defRPr/>
            </a:pPr>
            <a:r>
              <a:rPr lang="en-GB" sz="4400" dirty="0">
                <a:solidFill>
                  <a:srgbClr val="92D050"/>
                </a:solidFill>
                <a:ea typeface="+mn-ea"/>
                <a:cs typeface="Arial" charset="0"/>
              </a:rPr>
              <a:t>Class Homework Arrangements</a:t>
            </a:r>
            <a:r>
              <a:rPr lang="en-GB" sz="4400" dirty="0">
                <a:solidFill>
                  <a:prstClr val="black"/>
                </a:solidFill>
                <a:ea typeface="+mn-ea"/>
                <a:cs typeface="Arial" charset="0"/>
              </a:rPr>
              <a:t/>
            </a:r>
            <a:br>
              <a:rPr lang="en-GB" sz="4400" dirty="0">
                <a:solidFill>
                  <a:prstClr val="black"/>
                </a:solidFill>
                <a:ea typeface="+mn-ea"/>
                <a:cs typeface="Arial" charset="0"/>
              </a:rPr>
            </a:br>
            <a:endParaRPr lang="en-GB" dirty="0"/>
          </a:p>
        </p:txBody>
      </p:sp>
      <p:sp>
        <p:nvSpPr>
          <p:cNvPr id="3" name="Content Placeholder 2"/>
          <p:cNvSpPr>
            <a:spLocks noGrp="1"/>
          </p:cNvSpPr>
          <p:nvPr>
            <p:ph idx="1"/>
          </p:nvPr>
        </p:nvSpPr>
        <p:spPr/>
        <p:txBody>
          <a:bodyPr vert="horz" lIns="91440" tIns="45720" rIns="91440" bIns="45720" rtlCol="0" anchor="t">
            <a:normAutofit/>
          </a:bodyPr>
          <a:lstStyle/>
          <a:p>
            <a:pPr lvl="0">
              <a:buClr>
                <a:srgbClr val="F496CB">
                  <a:lumMod val="75000"/>
                </a:srgbClr>
              </a:buClr>
              <a:defRPr/>
            </a:pPr>
            <a:r>
              <a:rPr lang="en-GB" sz="2850" dirty="0">
                <a:latin typeface="Trebuchet MS"/>
                <a:sym typeface="Wingdings" panose="05000000000000000000" pitchFamily="2" charset="2"/>
              </a:rPr>
              <a:t>Set on Wednesday and due following Wednesday.</a:t>
            </a:r>
          </a:p>
          <a:p>
            <a:pPr lvl="0">
              <a:buClr>
                <a:srgbClr val="F496CB">
                  <a:lumMod val="75000"/>
                </a:srgbClr>
              </a:buClr>
              <a:defRPr/>
            </a:pPr>
            <a:r>
              <a:rPr lang="en-GB" sz="2880" dirty="0">
                <a:solidFill>
                  <a:prstClr val="black"/>
                </a:solidFill>
                <a:latin typeface="Trebuchet MS" panose="020B0603020202020204" pitchFamily="34" charset="0"/>
                <a:sym typeface="Wingdings" panose="05000000000000000000" pitchFamily="2" charset="2"/>
              </a:rPr>
              <a:t>Daily reading.</a:t>
            </a:r>
          </a:p>
          <a:p>
            <a:pPr lvl="0">
              <a:buClr>
                <a:srgbClr val="F496CB">
                  <a:lumMod val="75000"/>
                </a:srgbClr>
              </a:buClr>
              <a:defRPr/>
            </a:pPr>
            <a:r>
              <a:rPr lang="en-US" sz="2880" dirty="0" err="1">
                <a:solidFill>
                  <a:prstClr val="black"/>
                </a:solidFill>
                <a:latin typeface="Trebuchet MS" panose="020B0603020202020204" pitchFamily="34" charset="0"/>
              </a:rPr>
              <a:t>NumBots</a:t>
            </a:r>
            <a:r>
              <a:rPr lang="en-US" sz="2880" dirty="0">
                <a:solidFill>
                  <a:prstClr val="black"/>
                </a:solidFill>
                <a:latin typeface="Trebuchet MS" panose="020B0603020202020204" pitchFamily="34" charset="0"/>
              </a:rPr>
              <a:t>, </a:t>
            </a:r>
            <a:r>
              <a:rPr lang="en-US" sz="2880" dirty="0" err="1">
                <a:solidFill>
                  <a:prstClr val="black"/>
                </a:solidFill>
                <a:latin typeface="Trebuchet MS" panose="020B0603020202020204" pitchFamily="34" charset="0"/>
              </a:rPr>
              <a:t>TTRockstars</a:t>
            </a:r>
            <a:r>
              <a:rPr lang="en-US" sz="2880" dirty="0">
                <a:solidFill>
                  <a:prstClr val="black"/>
                </a:solidFill>
                <a:latin typeface="Trebuchet MS" panose="020B0603020202020204" pitchFamily="34" charset="0"/>
              </a:rPr>
              <a:t>, Spellings.</a:t>
            </a:r>
            <a:endParaRPr lang="en-GB" sz="2880" dirty="0">
              <a:solidFill>
                <a:prstClr val="black"/>
              </a:solidFill>
              <a:latin typeface="Trebuchet MS" panose="020B0603020202020204" pitchFamily="34" charset="0"/>
            </a:endParaRPr>
          </a:p>
          <a:p>
            <a:pPr lvl="0">
              <a:buClr>
                <a:srgbClr val="F496CB">
                  <a:lumMod val="75000"/>
                </a:srgbClr>
              </a:buClr>
              <a:defRPr/>
            </a:pPr>
            <a:r>
              <a:rPr lang="en-GB" sz="2880" dirty="0">
                <a:solidFill>
                  <a:prstClr val="black"/>
                </a:solidFill>
                <a:latin typeface="Trebuchet MS" panose="020B0603020202020204" pitchFamily="34" charset="0"/>
              </a:rPr>
              <a:t>We may include additional homework through the term to reinforce class learning.</a:t>
            </a:r>
          </a:p>
          <a:p>
            <a:endParaRPr lang="en-GB" dirty="0"/>
          </a:p>
        </p:txBody>
      </p:sp>
    </p:spTree>
    <p:extLst>
      <p:ext uri="{BB962C8B-B14F-4D97-AF65-F5344CB8AC3E}">
        <p14:creationId xmlns:p14="http://schemas.microsoft.com/office/powerpoint/2010/main" val="1371284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defTabSz="914400" fontAlgn="base">
              <a:spcBef>
                <a:spcPct val="50000"/>
              </a:spcBef>
              <a:spcAft>
                <a:spcPct val="0"/>
              </a:spcAft>
              <a:defRPr/>
            </a:pPr>
            <a:r>
              <a:rPr lang="en-GB" sz="3200" b="1" dirty="0">
                <a:solidFill>
                  <a:srgbClr val="92D050"/>
                </a:solidFill>
                <a:ea typeface="+mn-ea"/>
                <a:cs typeface="Arial" charset="0"/>
              </a:rPr>
              <a:t>How can you help your child?</a:t>
            </a:r>
            <a:r>
              <a:rPr lang="en-GB" sz="2400" dirty="0">
                <a:solidFill>
                  <a:prstClr val="black"/>
                </a:solidFill>
                <a:latin typeface="Verdana" panose="020B0604030504040204" pitchFamily="34" charset="0"/>
                <a:ea typeface="+mn-ea"/>
                <a:cs typeface="Arial" charset="0"/>
              </a:rPr>
              <a:t/>
            </a:r>
            <a:br>
              <a:rPr lang="en-GB" sz="2400" dirty="0">
                <a:solidFill>
                  <a:prstClr val="black"/>
                </a:solidFill>
                <a:latin typeface="Verdana" panose="020B0604030504040204" pitchFamily="34" charset="0"/>
                <a:ea typeface="+mn-ea"/>
                <a:cs typeface="Arial" charset="0"/>
              </a:rPr>
            </a:br>
            <a:endParaRPr lang="en-GB" dirty="0"/>
          </a:p>
        </p:txBody>
      </p:sp>
      <p:sp>
        <p:nvSpPr>
          <p:cNvPr id="3" name="Content Placeholder 2"/>
          <p:cNvSpPr>
            <a:spLocks noGrp="1"/>
          </p:cNvSpPr>
          <p:nvPr>
            <p:ph idx="1"/>
          </p:nvPr>
        </p:nvSpPr>
        <p:spPr>
          <a:xfrm>
            <a:off x="677334" y="1201783"/>
            <a:ext cx="8596668" cy="5172891"/>
          </a:xfrm>
        </p:spPr>
        <p:txBody>
          <a:bodyPr>
            <a:normAutofit/>
          </a:bodyPr>
          <a:lstStyle/>
          <a:p>
            <a:pPr lvl="0">
              <a:buClr>
                <a:srgbClr val="F496CB">
                  <a:lumMod val="75000"/>
                </a:srgbClr>
              </a:buClr>
              <a:defRPr/>
            </a:pPr>
            <a:r>
              <a:rPr lang="en-GB" sz="2400" dirty="0">
                <a:solidFill>
                  <a:prstClr val="black"/>
                </a:solidFill>
                <a:cs typeface="Arial" charset="0"/>
              </a:rPr>
              <a:t>Support him/her with their homework   </a:t>
            </a:r>
          </a:p>
          <a:p>
            <a:pPr lvl="0">
              <a:buClr>
                <a:srgbClr val="F496CB">
                  <a:lumMod val="75000"/>
                </a:srgbClr>
              </a:buClr>
              <a:defRPr/>
            </a:pPr>
            <a:r>
              <a:rPr lang="en-GB" sz="2400" dirty="0">
                <a:solidFill>
                  <a:prstClr val="black"/>
                </a:solidFill>
                <a:cs typeface="Arial" charset="0"/>
              </a:rPr>
              <a:t>Listen to your child read/share a book/talk about</a:t>
            </a:r>
          </a:p>
          <a:p>
            <a:pPr marL="0" lvl="0" indent="0" defTabSz="914400" fontAlgn="base">
              <a:spcBef>
                <a:spcPts val="0"/>
              </a:spcBef>
              <a:spcAft>
                <a:spcPct val="0"/>
              </a:spcAft>
              <a:buClrTx/>
              <a:buSzTx/>
              <a:buNone/>
              <a:defRPr/>
            </a:pPr>
            <a:r>
              <a:rPr lang="en-GB" sz="2400" dirty="0">
                <a:solidFill>
                  <a:prstClr val="black"/>
                </a:solidFill>
                <a:cs typeface="Arial" charset="0"/>
              </a:rPr>
              <a:t>    what you have read together/ask lots of questions to</a:t>
            </a:r>
          </a:p>
          <a:p>
            <a:pPr marL="0" lvl="0" indent="0" defTabSz="914400" fontAlgn="base">
              <a:spcBef>
                <a:spcPts val="0"/>
              </a:spcBef>
              <a:spcAft>
                <a:spcPct val="0"/>
              </a:spcAft>
              <a:buClrTx/>
              <a:buSzTx/>
              <a:buNone/>
              <a:defRPr/>
            </a:pPr>
            <a:r>
              <a:rPr lang="en-GB" sz="2400" dirty="0">
                <a:solidFill>
                  <a:prstClr val="black"/>
                </a:solidFill>
                <a:cs typeface="Arial" charset="0"/>
              </a:rPr>
              <a:t>    develop comprehension</a:t>
            </a:r>
          </a:p>
          <a:p>
            <a:pPr lvl="0">
              <a:buClr>
                <a:srgbClr val="F496CB">
                  <a:lumMod val="75000"/>
                </a:srgbClr>
              </a:buClr>
              <a:defRPr/>
            </a:pPr>
            <a:r>
              <a:rPr lang="en-GB" sz="2400" dirty="0">
                <a:solidFill>
                  <a:prstClr val="black"/>
                </a:solidFill>
                <a:cs typeface="Arial" charset="0"/>
              </a:rPr>
              <a:t>Build Regular times table facts and mental maths – </a:t>
            </a:r>
            <a:r>
              <a:rPr lang="en-GB" sz="2400" dirty="0" err="1">
                <a:solidFill>
                  <a:prstClr val="black"/>
                </a:solidFill>
                <a:cs typeface="Arial" charset="0"/>
              </a:rPr>
              <a:t>TTRockstar</a:t>
            </a:r>
            <a:r>
              <a:rPr lang="en-GB" sz="2400" dirty="0">
                <a:solidFill>
                  <a:prstClr val="black"/>
                </a:solidFill>
                <a:cs typeface="Arial" charset="0"/>
              </a:rPr>
              <a:t> Maths  - </a:t>
            </a:r>
            <a:r>
              <a:rPr lang="en-GB" sz="2400" dirty="0" err="1">
                <a:solidFill>
                  <a:prstClr val="black"/>
                </a:solidFill>
                <a:cs typeface="Arial" charset="0"/>
              </a:rPr>
              <a:t>NumBots</a:t>
            </a:r>
            <a:r>
              <a:rPr lang="en-GB" sz="2400" dirty="0">
                <a:solidFill>
                  <a:prstClr val="black"/>
                </a:solidFill>
                <a:cs typeface="Arial" charset="0"/>
              </a:rPr>
              <a:t> play lots of related games/quizzes </a:t>
            </a:r>
            <a:r>
              <a:rPr lang="en-GB" sz="2400" dirty="0">
                <a:solidFill>
                  <a:prstClr val="black"/>
                </a:solidFill>
                <a:cs typeface="Arial" charset="0"/>
                <a:hlinkClick r:id="rId2"/>
              </a:rPr>
              <a:t>www.multiplication.com</a:t>
            </a:r>
            <a:endParaRPr lang="en-GB" sz="2400" dirty="0">
              <a:solidFill>
                <a:prstClr val="black"/>
              </a:solidFill>
              <a:cs typeface="Arial" charset="0"/>
            </a:endParaRPr>
          </a:p>
          <a:p>
            <a:pPr lvl="0">
              <a:buClr>
                <a:srgbClr val="F496CB">
                  <a:lumMod val="75000"/>
                </a:srgbClr>
              </a:buClr>
              <a:defRPr/>
            </a:pPr>
            <a:r>
              <a:rPr lang="en-GB" sz="2400" dirty="0">
                <a:solidFill>
                  <a:prstClr val="black"/>
                </a:solidFill>
                <a:cs typeface="Arial" charset="0"/>
              </a:rPr>
              <a:t>Build Self-esteem- confident children make</a:t>
            </a:r>
          </a:p>
          <a:p>
            <a:pPr marL="0" lvl="0" indent="0" defTabSz="914400" fontAlgn="base">
              <a:spcBef>
                <a:spcPts val="0"/>
              </a:spcBef>
              <a:spcAft>
                <a:spcPct val="0"/>
              </a:spcAft>
              <a:buClrTx/>
              <a:buSzTx/>
              <a:buNone/>
              <a:defRPr/>
            </a:pPr>
            <a:r>
              <a:rPr lang="en-GB" sz="2400" dirty="0">
                <a:solidFill>
                  <a:prstClr val="black"/>
                </a:solidFill>
                <a:cs typeface="Arial" charset="0"/>
              </a:rPr>
              <a:t>     successful learners </a:t>
            </a:r>
          </a:p>
          <a:p>
            <a:pPr lvl="0">
              <a:buClr>
                <a:srgbClr val="F496CB">
                  <a:lumMod val="75000"/>
                </a:srgbClr>
              </a:buClr>
              <a:defRPr/>
            </a:pPr>
            <a:r>
              <a:rPr lang="en-GB" sz="2400" dirty="0">
                <a:solidFill>
                  <a:prstClr val="black"/>
                </a:solidFill>
                <a:cs typeface="Arial" charset="0"/>
              </a:rPr>
              <a:t>Check school bags - ensure permission slips, information &amp; data forms are returned and up-to-date</a:t>
            </a:r>
          </a:p>
          <a:p>
            <a:pPr lvl="0">
              <a:buClr>
                <a:srgbClr val="F496CB">
                  <a:lumMod val="75000"/>
                </a:srgbClr>
              </a:buClr>
              <a:defRPr/>
            </a:pPr>
            <a:r>
              <a:rPr lang="en-GB" sz="2400" dirty="0">
                <a:solidFill>
                  <a:prstClr val="black"/>
                </a:solidFill>
                <a:cs typeface="Arial" charset="0"/>
              </a:rPr>
              <a:t>Inform us of any changes in home circumstances</a:t>
            </a:r>
          </a:p>
          <a:p>
            <a:pPr marL="0" indent="0">
              <a:buNone/>
            </a:pPr>
            <a:endParaRPr lang="en-GB" dirty="0"/>
          </a:p>
        </p:txBody>
      </p:sp>
    </p:spTree>
    <p:extLst>
      <p:ext uri="{BB962C8B-B14F-4D97-AF65-F5344CB8AC3E}">
        <p14:creationId xmlns:p14="http://schemas.microsoft.com/office/powerpoint/2010/main" val="212463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defTabSz="914400" fontAlgn="base">
              <a:spcBef>
                <a:spcPct val="50000"/>
              </a:spcBef>
              <a:spcAft>
                <a:spcPct val="0"/>
              </a:spcAft>
              <a:defRPr/>
            </a:pPr>
            <a:r>
              <a:rPr lang="en-GB" sz="3200" b="1" dirty="0">
                <a:solidFill>
                  <a:srgbClr val="92D050"/>
                </a:solidFill>
                <a:ea typeface="+mn-ea"/>
                <a:cs typeface="Arial" charset="0"/>
              </a:rPr>
              <a:t>How can you help your child?</a:t>
            </a:r>
            <a:r>
              <a:rPr lang="en-GB" sz="2400" dirty="0">
                <a:solidFill>
                  <a:prstClr val="black"/>
                </a:solidFill>
                <a:latin typeface="Verdana" panose="020B0604030504040204" pitchFamily="34" charset="0"/>
                <a:ea typeface="+mn-ea"/>
                <a:cs typeface="Arial" charset="0"/>
              </a:rPr>
              <a:t/>
            </a:r>
            <a:br>
              <a:rPr lang="en-GB" sz="2400" dirty="0">
                <a:solidFill>
                  <a:prstClr val="black"/>
                </a:solidFill>
                <a:latin typeface="Verdana" panose="020B0604030504040204" pitchFamily="34" charset="0"/>
                <a:ea typeface="+mn-ea"/>
                <a:cs typeface="Arial" charset="0"/>
              </a:rPr>
            </a:br>
            <a:endParaRPr lang="en-GB" dirty="0"/>
          </a:p>
        </p:txBody>
      </p:sp>
      <p:sp>
        <p:nvSpPr>
          <p:cNvPr id="3" name="Content Placeholder 2"/>
          <p:cNvSpPr>
            <a:spLocks noGrp="1"/>
          </p:cNvSpPr>
          <p:nvPr>
            <p:ph idx="1"/>
          </p:nvPr>
        </p:nvSpPr>
        <p:spPr>
          <a:xfrm>
            <a:off x="677334" y="1201783"/>
            <a:ext cx="7016557" cy="5172891"/>
          </a:xfrm>
        </p:spPr>
        <p:txBody>
          <a:bodyPr>
            <a:normAutofit/>
          </a:bodyPr>
          <a:lstStyle/>
          <a:p>
            <a:pPr marL="0" indent="0">
              <a:buNone/>
            </a:pPr>
            <a:r>
              <a:rPr lang="en-GB" dirty="0"/>
              <a:t>The multiplication tables check (MTC) is statutory for all year 4 pupils registered at state-funded maintained schools, special schools or academies (including free schools) in England.</a:t>
            </a:r>
          </a:p>
          <a:p>
            <a:pPr marL="0" indent="0">
              <a:buNone/>
            </a:pPr>
            <a:endParaRPr lang="en-GB" dirty="0"/>
          </a:p>
          <a:p>
            <a:pPr marL="0" indent="0">
              <a:spcBef>
                <a:spcPts val="0"/>
              </a:spcBef>
              <a:buNone/>
            </a:pPr>
            <a:r>
              <a:rPr lang="en-GB" dirty="0"/>
              <a:t>It is an on-screen check consisting of 25 times table questions. Your child will </a:t>
            </a:r>
          </a:p>
          <a:p>
            <a:pPr marL="0" indent="0">
              <a:spcBef>
                <a:spcPts val="0"/>
              </a:spcBef>
              <a:buNone/>
            </a:pPr>
            <a:r>
              <a:rPr lang="en-GB" dirty="0"/>
              <a:t>be able to answer 3 practice questions before taking the actual check. They will </a:t>
            </a:r>
          </a:p>
          <a:p>
            <a:pPr marL="0" indent="0">
              <a:spcBef>
                <a:spcPts val="0"/>
              </a:spcBef>
              <a:buNone/>
            </a:pPr>
            <a:r>
              <a:rPr lang="en-GB" dirty="0"/>
              <a:t>then have 6 seconds to answer each question. On average, the check should </a:t>
            </a:r>
          </a:p>
          <a:p>
            <a:pPr marL="0" indent="0">
              <a:spcBef>
                <a:spcPts val="0"/>
              </a:spcBef>
              <a:buNone/>
            </a:pPr>
            <a:r>
              <a:rPr lang="en-GB" dirty="0"/>
              <a:t>take no longer than 5 minutes to complete</a:t>
            </a:r>
          </a:p>
          <a:p>
            <a:pPr marL="0" indent="0">
              <a:buNone/>
            </a:pPr>
            <a:endParaRPr lang="en-GB" dirty="0"/>
          </a:p>
          <a:p>
            <a:pPr marL="0" indent="0">
              <a:buNone/>
            </a:pPr>
            <a:r>
              <a:rPr lang="en-GB" dirty="0"/>
              <a:t>The purpose of the MTC is to determine whether pupils can recall their times tables fluently up to 12’s, which is essential for future success in mathematics. It will help schools to identify pupils who have not yet mastered their times tables, so that additional support can be provided.</a:t>
            </a:r>
          </a:p>
        </p:txBody>
      </p:sp>
      <p:pic>
        <p:nvPicPr>
          <p:cNvPr id="5" name="Picture 4">
            <a:extLst>
              <a:ext uri="{FF2B5EF4-FFF2-40B4-BE49-F238E27FC236}">
                <a16:creationId xmlns:a16="http://schemas.microsoft.com/office/drawing/2014/main" id="{593D35DC-8791-4412-8B68-05978B46BDDA}"/>
              </a:ext>
            </a:extLst>
          </p:cNvPr>
          <p:cNvPicPr>
            <a:picLocks noChangeAspect="1"/>
          </p:cNvPicPr>
          <p:nvPr/>
        </p:nvPicPr>
        <p:blipFill rotWithShape="1">
          <a:blip r:embed="rId2"/>
          <a:srcRect l="432" t="-3283" r="20873" b="3283"/>
          <a:stretch/>
        </p:blipFill>
        <p:spPr>
          <a:xfrm>
            <a:off x="7246623" y="1459372"/>
            <a:ext cx="4862386" cy="3204992"/>
          </a:xfrm>
          <a:prstGeom prst="rect">
            <a:avLst/>
          </a:prstGeom>
        </p:spPr>
      </p:pic>
    </p:spTree>
    <p:extLst>
      <p:ext uri="{BB962C8B-B14F-4D97-AF65-F5344CB8AC3E}">
        <p14:creationId xmlns:p14="http://schemas.microsoft.com/office/powerpoint/2010/main" val="4214240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err="1"/>
              <a:t>Oracy</a:t>
            </a:r>
            <a:r>
              <a:rPr lang="en-US" b="1" dirty="0"/>
              <a:t>: </a:t>
            </a:r>
            <a:r>
              <a:rPr lang="en-GB" altLang="en-US" b="1" dirty="0">
                <a:solidFill>
                  <a:srgbClr val="92D050"/>
                </a:solidFill>
              </a:rPr>
              <a:t>the ability to express one’s self fluently and grammatically in speech</a:t>
            </a:r>
            <a:r>
              <a:rPr lang="en-GB" dirty="0">
                <a:solidFill>
                  <a:srgbClr val="92D050"/>
                </a:solidFill>
              </a:rPr>
              <a:t/>
            </a:r>
            <a:br>
              <a:rPr lang="en-GB" dirty="0">
                <a:solidFill>
                  <a:srgbClr val="92D050"/>
                </a:solidFill>
              </a:rPr>
            </a:br>
            <a:endParaRPr lang="en-GB" dirty="0">
              <a:solidFill>
                <a:srgbClr val="92D050"/>
              </a:solidFill>
            </a:endParaRPr>
          </a:p>
        </p:txBody>
      </p:sp>
      <p:pic>
        <p:nvPicPr>
          <p:cNvPr id="4" name="Content Placeholder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3033" y="1930400"/>
            <a:ext cx="7491367" cy="4347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500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88659" y="1033577"/>
            <a:ext cx="7911501" cy="5459956"/>
          </a:xfrm>
          <a:prstGeom prst="rect">
            <a:avLst/>
          </a:prstGeom>
          <a:noFill/>
        </p:spPr>
        <p:txBody>
          <a:bodyPr wrap="square" rtlCol="0">
            <a:spAutoFit/>
          </a:bodyPr>
          <a:lstStyle/>
          <a:p>
            <a:r>
              <a:rPr lang="en-GB" altLang="en-US" sz="8000" dirty="0">
                <a:solidFill>
                  <a:srgbClr val="92D050"/>
                </a:solidFill>
                <a:ea typeface="+mj-ea"/>
                <a:cs typeface="+mj-cs"/>
              </a:rPr>
              <a:t>General Information &amp; Reminders</a:t>
            </a:r>
          </a:p>
          <a:p>
            <a:endParaRPr lang="en-US" sz="8000" dirty="0">
              <a:solidFill>
                <a:srgbClr val="EB3D9F"/>
              </a:solidFill>
              <a:latin typeface="Letter-join Plus 8" panose="02000505000000020003" pitchFamily="50" charset="0"/>
              <a:ea typeface="+mj-ea"/>
              <a:cs typeface="+mj-cs"/>
            </a:endParaRPr>
          </a:p>
          <a:p>
            <a:endParaRPr lang="en-GB" sz="2880" dirty="0">
              <a:latin typeface="Letter-join Plus 8" panose="02000505000000020003" pitchFamily="50" charset="0"/>
            </a:endParaRPr>
          </a:p>
        </p:txBody>
      </p:sp>
    </p:spTree>
    <p:extLst>
      <p:ext uri="{BB962C8B-B14F-4D97-AF65-F5344CB8AC3E}">
        <p14:creationId xmlns:p14="http://schemas.microsoft.com/office/powerpoint/2010/main" val="1534612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spcBef>
                <a:spcPts val="1000"/>
              </a:spcBef>
              <a:defRPr/>
            </a:pPr>
            <a:r>
              <a:rPr lang="en-GB" altLang="en-US" b="1" dirty="0">
                <a:solidFill>
                  <a:srgbClr val="92D050"/>
                </a:solidFill>
                <a:ea typeface="+mn-ea"/>
                <a:cs typeface="+mn-cs"/>
              </a:rPr>
              <a:t>Snacks and/or Packed Lunches</a:t>
            </a:r>
            <a:r>
              <a:rPr lang="en-GB" altLang="en-US" sz="2800" dirty="0">
                <a:solidFill>
                  <a:prstClr val="black">
                    <a:lumMod val="75000"/>
                    <a:lumOff val="25000"/>
                  </a:prstClr>
                </a:solidFill>
                <a:ea typeface="+mn-ea"/>
                <a:cs typeface="+mn-cs"/>
              </a:rPr>
              <a:t/>
            </a:r>
            <a:br>
              <a:rPr lang="en-GB" altLang="en-US" sz="2800" dirty="0">
                <a:solidFill>
                  <a:prstClr val="black">
                    <a:lumMod val="75000"/>
                    <a:lumOff val="25000"/>
                  </a:prstClr>
                </a:solidFill>
                <a:ea typeface="+mn-ea"/>
                <a:cs typeface="+mn-cs"/>
              </a:rPr>
            </a:br>
            <a:endParaRPr lang="en-GB" dirty="0"/>
          </a:p>
        </p:txBody>
      </p:sp>
      <p:sp>
        <p:nvSpPr>
          <p:cNvPr id="3" name="Content Placeholder 2"/>
          <p:cNvSpPr>
            <a:spLocks noGrp="1"/>
          </p:cNvSpPr>
          <p:nvPr>
            <p:ph idx="1"/>
          </p:nvPr>
        </p:nvSpPr>
        <p:spPr>
          <a:xfrm>
            <a:off x="677334" y="1375955"/>
            <a:ext cx="8596668" cy="3901439"/>
          </a:xfrm>
        </p:spPr>
        <p:txBody>
          <a:bodyPr/>
          <a:lstStyle/>
          <a:p>
            <a:pPr marL="0" lvl="0" indent="0">
              <a:buClr>
                <a:srgbClr val="F496CB">
                  <a:lumMod val="75000"/>
                </a:srgbClr>
              </a:buClr>
              <a:buNone/>
              <a:defRPr/>
            </a:pPr>
            <a:r>
              <a:rPr lang="en-GB" altLang="en-US" sz="2800" dirty="0">
                <a:solidFill>
                  <a:prstClr val="black">
                    <a:lumMod val="75000"/>
                    <a:lumOff val="25000"/>
                  </a:prstClr>
                </a:solidFill>
              </a:rPr>
              <a:t>Please could you make sure that your child brings a healthy snack for break time, such as a piece of fruit, crackers or a healthy snack bar.  </a:t>
            </a:r>
          </a:p>
          <a:p>
            <a:pPr marL="0" lvl="0" indent="0">
              <a:buClr>
                <a:srgbClr val="F496CB">
                  <a:lumMod val="75000"/>
                </a:srgbClr>
              </a:buClr>
              <a:buNone/>
              <a:defRPr/>
            </a:pPr>
            <a:r>
              <a:rPr lang="en-US" altLang="en-US" sz="2800" dirty="0">
                <a:solidFill>
                  <a:prstClr val="black">
                    <a:lumMod val="75000"/>
                    <a:lumOff val="25000"/>
                  </a:prstClr>
                </a:solidFill>
              </a:rPr>
              <a:t>Packed lunches should be healthy too. Please provide an adequate amount, appropriate to your child’s needs. </a:t>
            </a:r>
            <a:endParaRPr lang="en-GB" dirty="0"/>
          </a:p>
        </p:txBody>
      </p:sp>
      <p:pic>
        <p:nvPicPr>
          <p:cNvPr id="4" name="Picture 3"/>
          <p:cNvPicPr>
            <a:picLocks noChangeAspect="1"/>
          </p:cNvPicPr>
          <p:nvPr/>
        </p:nvPicPr>
        <p:blipFill>
          <a:blip r:embed="rId2"/>
          <a:stretch>
            <a:fillRect/>
          </a:stretch>
        </p:blipFill>
        <p:spPr>
          <a:xfrm>
            <a:off x="5604698" y="4654963"/>
            <a:ext cx="2468148" cy="1940605"/>
          </a:xfrm>
          <a:prstGeom prst="rect">
            <a:avLst/>
          </a:prstGeom>
          <a:effectLst>
            <a:softEdge rad="63500"/>
          </a:effectLst>
        </p:spPr>
      </p:pic>
    </p:spTree>
    <p:extLst>
      <p:ext uri="{BB962C8B-B14F-4D97-AF65-F5344CB8AC3E}">
        <p14:creationId xmlns:p14="http://schemas.microsoft.com/office/powerpoint/2010/main" val="358367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1227908" y="888275"/>
            <a:ext cx="8412480" cy="7325082"/>
          </a:xfrm>
          <a:prstGeom prst="rect">
            <a:avLst/>
          </a:prstGeom>
          <a:noFill/>
          <a:ln w="9525">
            <a:noFill/>
            <a:miter lim="800000"/>
            <a:headEnd/>
            <a:tailEnd/>
          </a:ln>
        </p:spPr>
        <p:txBody>
          <a:bodyPr wrap="square">
            <a:spAutoFit/>
          </a:bodyPr>
          <a:lstStyle/>
          <a:p>
            <a:pPr fontAlgn="base">
              <a:spcBef>
                <a:spcPct val="50000"/>
              </a:spcBef>
              <a:spcAft>
                <a:spcPct val="0"/>
              </a:spcAft>
              <a:defRPr/>
            </a:pPr>
            <a:r>
              <a:rPr lang="en-GB" sz="3600" b="1" dirty="0">
                <a:solidFill>
                  <a:srgbClr val="92D050"/>
                </a:solidFill>
                <a:cs typeface="Arial" charset="0"/>
              </a:rPr>
              <a:t>PE Kits</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cs typeface="Arial" charset="0"/>
              </a:rPr>
              <a:t>Kits need to be in school every day. PE days are now a Monday and Friday (coach)</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cs typeface="Arial" charset="0"/>
              </a:rPr>
              <a:t>Plimsolls and/or trainers</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cs typeface="Arial" charset="0"/>
              </a:rPr>
              <a:t>Tracksuit or jogging bottoms for winter (to wear over school kit), shorts.</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cs typeface="Arial" charset="0"/>
              </a:rPr>
              <a:t>Please make sure that everything is named</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cs typeface="Arial" charset="0"/>
              </a:rPr>
              <a:t>Long hair should be tied up and earrings should be removed, or micropore tape provided from home, please</a:t>
            </a:r>
          </a:p>
          <a:p>
            <a:pPr marL="342900" lvl="0" indent="-342900" defTabSz="457200">
              <a:spcBef>
                <a:spcPts val="1000"/>
              </a:spcBef>
              <a:buClr>
                <a:srgbClr val="F496CB">
                  <a:lumMod val="75000"/>
                </a:srgbClr>
              </a:buClr>
              <a:buSzPct val="80000"/>
              <a:buFont typeface="Wingdings 3" charset="2"/>
              <a:buChar char=""/>
              <a:defRPr/>
            </a:pPr>
            <a:r>
              <a:rPr lang="en-GB" sz="2400" dirty="0">
                <a:solidFill>
                  <a:prstClr val="black"/>
                </a:solidFill>
                <a:cs typeface="Arial" charset="0"/>
              </a:rPr>
              <a:t>If any reasons your child cannot take part, please inform us by letter or a telephone call – we will send a note home if pupils don’t have correct kit in school as they cannot participate without it (H&amp;S)</a:t>
            </a:r>
          </a:p>
          <a:p>
            <a:pPr fontAlgn="base">
              <a:spcBef>
                <a:spcPct val="0"/>
              </a:spcBef>
              <a:spcAft>
                <a:spcPct val="0"/>
              </a:spcAft>
              <a:buClr>
                <a:prstClr val="black"/>
              </a:buClr>
              <a:buFontTx/>
              <a:buChar char="•"/>
              <a:defRPr/>
            </a:pPr>
            <a:endParaRPr lang="en-US" sz="1600" dirty="0">
              <a:solidFill>
                <a:prstClr val="black"/>
              </a:solidFill>
              <a:cs typeface="Arial" charset="0"/>
            </a:endParaRPr>
          </a:p>
          <a:p>
            <a:pPr fontAlgn="base">
              <a:spcBef>
                <a:spcPct val="0"/>
              </a:spcBef>
              <a:spcAft>
                <a:spcPct val="0"/>
              </a:spcAft>
              <a:buClr>
                <a:prstClr val="black"/>
              </a:buClr>
              <a:buFontTx/>
              <a:buChar char="•"/>
              <a:defRPr/>
            </a:pPr>
            <a:endParaRPr lang="en-US" sz="1600" dirty="0">
              <a:solidFill>
                <a:prstClr val="black"/>
              </a:solidFill>
              <a:cs typeface="Arial" charset="0"/>
            </a:endParaRPr>
          </a:p>
          <a:p>
            <a:pPr fontAlgn="base">
              <a:spcBef>
                <a:spcPct val="0"/>
              </a:spcBef>
              <a:spcAft>
                <a:spcPct val="0"/>
              </a:spcAft>
              <a:buClr>
                <a:prstClr val="black"/>
              </a:buClr>
              <a:buFontTx/>
              <a:buChar char="•"/>
              <a:defRPr/>
            </a:pPr>
            <a:endParaRPr lang="en-US" sz="1600" dirty="0">
              <a:solidFill>
                <a:prstClr val="black"/>
              </a:solidFill>
              <a:cs typeface="Arial" charset="0"/>
            </a:endParaRPr>
          </a:p>
          <a:p>
            <a:pPr fontAlgn="base">
              <a:spcBef>
                <a:spcPct val="0"/>
              </a:spcBef>
              <a:spcAft>
                <a:spcPct val="0"/>
              </a:spcAft>
              <a:buClr>
                <a:prstClr val="black"/>
              </a:buClr>
              <a:buFontTx/>
              <a:buChar char="•"/>
              <a:defRPr/>
            </a:pPr>
            <a:endParaRPr lang="en-US" sz="1600" dirty="0">
              <a:solidFill>
                <a:prstClr val="black"/>
              </a:solidFill>
              <a:cs typeface="Arial" charset="0"/>
            </a:endParaRPr>
          </a:p>
          <a:p>
            <a:pPr fontAlgn="base">
              <a:spcBef>
                <a:spcPct val="0"/>
              </a:spcBef>
              <a:spcAft>
                <a:spcPct val="0"/>
              </a:spcAft>
              <a:buClr>
                <a:prstClr val="black"/>
              </a:buClr>
              <a:buFontTx/>
              <a:buChar char="•"/>
              <a:defRPr/>
            </a:pPr>
            <a:endParaRPr lang="en-US" sz="1600" dirty="0">
              <a:solidFill>
                <a:prstClr val="black"/>
              </a:solidFill>
              <a:cs typeface="Arial" charset="0"/>
            </a:endParaRPr>
          </a:p>
          <a:p>
            <a:pPr fontAlgn="base">
              <a:spcBef>
                <a:spcPct val="0"/>
              </a:spcBef>
              <a:spcAft>
                <a:spcPct val="0"/>
              </a:spcAft>
              <a:buClr>
                <a:prstClr val="black"/>
              </a:buClr>
              <a:defRPr/>
            </a:pPr>
            <a:endParaRPr lang="en-GB" sz="1600" dirty="0">
              <a:solidFill>
                <a:prstClr val="black"/>
              </a:solidFill>
              <a:cs typeface="Arial" charset="0"/>
            </a:endParaRPr>
          </a:p>
        </p:txBody>
      </p:sp>
    </p:spTree>
    <p:extLst>
      <p:ext uri="{BB962C8B-B14F-4D97-AF65-F5344CB8AC3E}">
        <p14:creationId xmlns:p14="http://schemas.microsoft.com/office/powerpoint/2010/main" val="3285477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66738" y="171428"/>
            <a:ext cx="9426793" cy="5058308"/>
          </a:xfrm>
          <a:prstGeom prst="rect">
            <a:avLst/>
          </a:prstGeom>
          <a:noFill/>
        </p:spPr>
        <p:txBody>
          <a:bodyPr wrap="square" lIns="91440" tIns="45720" rIns="91440" bIns="45720" rtlCol="0" anchor="t">
            <a:spAutoFit/>
          </a:bodyPr>
          <a:lstStyle/>
          <a:p>
            <a:r>
              <a:rPr lang="en-GB" sz="4000" b="1" dirty="0">
                <a:solidFill>
                  <a:srgbClr val="92D050"/>
                </a:solidFill>
                <a:latin typeface="Trebuchet MS" panose="020B0603020202020204" pitchFamily="34" charset="0"/>
              </a:rPr>
              <a:t>School Times</a:t>
            </a:r>
          </a:p>
          <a:p>
            <a:pPr defTabSz="457200">
              <a:spcBef>
                <a:spcPts val="1000"/>
              </a:spcBef>
              <a:buClr>
                <a:srgbClr val="F496CB">
                  <a:lumMod val="75000"/>
                </a:srgbClr>
              </a:buClr>
              <a:buSzPct val="80000"/>
              <a:defRPr/>
            </a:pPr>
            <a:r>
              <a:rPr lang="en-GB" sz="2850" dirty="0">
                <a:latin typeface="Trebuchet MS"/>
              </a:rPr>
              <a:t>  </a:t>
            </a:r>
            <a:endParaRPr lang="en-GB" sz="2850" dirty="0">
              <a:latin typeface="Trebuchet MS" panose="020B0603020202020204" pitchFamily="34" charset="0"/>
            </a:endParaRPr>
          </a:p>
          <a:p>
            <a:pPr marL="342900" lvl="0" indent="-342900" defTabSz="457200">
              <a:spcBef>
                <a:spcPts val="1000"/>
              </a:spcBef>
              <a:buClr>
                <a:srgbClr val="F496CB">
                  <a:lumMod val="75000"/>
                </a:srgbClr>
              </a:buClr>
              <a:buSzPct val="80000"/>
              <a:buFont typeface="Wingdings 3" charset="2"/>
              <a:buChar char=""/>
              <a:defRPr/>
            </a:pPr>
            <a:r>
              <a:rPr lang="en-GB" sz="2850" dirty="0">
                <a:latin typeface="Trebuchet MS"/>
              </a:rPr>
              <a:t>start time of 8.45am and end time of 3.15pm for ALL children (The school operates a Breakfast Club from 7.30-8.45am for those parents requiring early morning child care. Please see website for costs.)</a:t>
            </a:r>
          </a:p>
          <a:p>
            <a:pPr marL="342900" indent="-342900" defTabSz="457200">
              <a:spcBef>
                <a:spcPts val="1000"/>
              </a:spcBef>
              <a:buClr>
                <a:srgbClr val="F496CB">
                  <a:lumMod val="75000"/>
                </a:srgbClr>
              </a:buClr>
              <a:buSzPct val="80000"/>
              <a:buFont typeface="Wingdings 3" charset="2"/>
              <a:buChar char=""/>
              <a:defRPr/>
            </a:pPr>
            <a:r>
              <a:rPr lang="en-GB" sz="2850" dirty="0">
                <a:latin typeface="Trebuchet MS"/>
              </a:rPr>
              <a:t> The Back gate will be locked for security at the end of the normal school day. Please walk around and pick up children from the Main Entrance for any clubs</a:t>
            </a:r>
          </a:p>
          <a:p>
            <a:endParaRPr lang="en-GB" sz="2880" dirty="0">
              <a:latin typeface="Comic Sans MS" pitchFamily="66" charset="0"/>
            </a:endParaRPr>
          </a:p>
        </p:txBody>
      </p:sp>
    </p:spTree>
    <p:extLst>
      <p:ext uri="{BB962C8B-B14F-4D97-AF65-F5344CB8AC3E}">
        <p14:creationId xmlns:p14="http://schemas.microsoft.com/office/powerpoint/2010/main" val="2621561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down)">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down)">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89166" y="454808"/>
            <a:ext cx="6479177" cy="904863"/>
          </a:xfrm>
          <a:prstGeom prst="rect">
            <a:avLst/>
          </a:prstGeom>
          <a:noFill/>
        </p:spPr>
        <p:txBody>
          <a:bodyPr wrap="square" rtlCol="0">
            <a:spAutoFit/>
          </a:bodyPr>
          <a:lstStyle/>
          <a:p>
            <a:pPr algn="ctr"/>
            <a:r>
              <a:rPr lang="en-GB" sz="5280" dirty="0">
                <a:solidFill>
                  <a:srgbClr val="92D050"/>
                </a:solidFill>
                <a:latin typeface="Trebuchet MS" panose="020B0603020202020204" pitchFamily="34" charset="0"/>
                <a:ea typeface="Comic Sans MS" charset="0"/>
                <a:cs typeface="Comic Sans MS" charset="0"/>
              </a:rPr>
              <a:t>General Information</a:t>
            </a:r>
          </a:p>
        </p:txBody>
      </p:sp>
      <p:sp>
        <p:nvSpPr>
          <p:cNvPr id="3" name="Rectangle 2"/>
          <p:cNvSpPr/>
          <p:nvPr/>
        </p:nvSpPr>
        <p:spPr>
          <a:xfrm>
            <a:off x="1872343" y="1476466"/>
            <a:ext cx="7289074" cy="4601260"/>
          </a:xfrm>
          <a:prstGeom prst="rect">
            <a:avLst/>
          </a:prstGeom>
        </p:spPr>
        <p:txBody>
          <a:bodyPr wrap="square">
            <a:spAutoFit/>
          </a:bodyPr>
          <a:lstStyle/>
          <a:p>
            <a:pPr marL="342900" lvl="0" indent="-342900" defTabSz="457200">
              <a:spcBef>
                <a:spcPts val="1000"/>
              </a:spcBef>
              <a:buClr>
                <a:srgbClr val="F496CB">
                  <a:lumMod val="75000"/>
                </a:srgbClr>
              </a:buClr>
              <a:buSzPct val="80000"/>
              <a:buFont typeface="Wingdings 3" charset="2"/>
              <a:buChar char=""/>
              <a:defRPr/>
            </a:pPr>
            <a:r>
              <a:rPr lang="en-GB" sz="2000" dirty="0">
                <a:solidFill>
                  <a:prstClr val="black"/>
                </a:solidFill>
                <a:latin typeface="+mj-lt"/>
                <a:cs typeface="Arial" charset="0"/>
              </a:rPr>
              <a:t>The </a:t>
            </a:r>
            <a:r>
              <a:rPr lang="en-GB" sz="2000" dirty="0">
                <a:solidFill>
                  <a:prstClr val="black"/>
                </a:solidFill>
                <a:cs typeface="Arial" charset="0"/>
              </a:rPr>
              <a:t>school operates an </a:t>
            </a:r>
            <a:r>
              <a:rPr lang="en-GB" sz="2000" dirty="0">
                <a:solidFill>
                  <a:prstClr val="black"/>
                </a:solidFill>
              </a:rPr>
              <a:t>open door policy – the best time is after school as staff are getting organised for the day’s learning</a:t>
            </a:r>
          </a:p>
          <a:p>
            <a:pPr marL="342900" lvl="0" indent="-342900" defTabSz="457200">
              <a:spcBef>
                <a:spcPts val="1000"/>
              </a:spcBef>
              <a:buClr>
                <a:srgbClr val="F496CB">
                  <a:lumMod val="75000"/>
                </a:srgbClr>
              </a:buClr>
              <a:buSzPct val="80000"/>
              <a:buFont typeface="Wingdings 3" charset="2"/>
              <a:buChar char=""/>
              <a:defRPr/>
            </a:pPr>
            <a:r>
              <a:rPr lang="en-GB" sz="2000" dirty="0">
                <a:solidFill>
                  <a:prstClr val="black"/>
                </a:solidFill>
              </a:rPr>
              <a:t>Email admin if you have any problems and you can’t pop in</a:t>
            </a:r>
          </a:p>
          <a:p>
            <a:pPr lvl="0" algn="ctr"/>
            <a:r>
              <a:rPr lang="en-GB" sz="2000" dirty="0">
                <a:solidFill>
                  <a:prstClr val="black"/>
                </a:solidFill>
                <a:hlinkClick r:id="rId2"/>
              </a:rPr>
              <a:t>admin@sherfordvaleschool.co.uk</a:t>
            </a:r>
            <a:endParaRPr lang="en-GB" sz="2000" dirty="0">
              <a:solidFill>
                <a:prstClr val="black"/>
              </a:solidFill>
            </a:endParaRPr>
          </a:p>
          <a:p>
            <a:pPr marL="342900" lvl="0" indent="-342900" defTabSz="457200">
              <a:spcBef>
                <a:spcPts val="1000"/>
              </a:spcBef>
              <a:buClr>
                <a:srgbClr val="F496CB">
                  <a:lumMod val="75000"/>
                </a:srgbClr>
              </a:buClr>
              <a:buSzPct val="80000"/>
              <a:buFont typeface="Wingdings 3" charset="2"/>
              <a:buChar char=""/>
              <a:defRPr/>
            </a:pPr>
            <a:r>
              <a:rPr lang="en-GB" sz="2000" dirty="0">
                <a:solidFill>
                  <a:prstClr val="black"/>
                </a:solidFill>
                <a:cs typeface="Arial" charset="0"/>
              </a:rPr>
              <a:t>Or – you can message your child’s class teacher through </a:t>
            </a:r>
            <a:r>
              <a:rPr lang="en-GB" sz="2000" dirty="0" err="1">
                <a:solidFill>
                  <a:prstClr val="black"/>
                </a:solidFill>
                <a:cs typeface="Arial" charset="0"/>
              </a:rPr>
              <a:t>ClassDojo</a:t>
            </a:r>
            <a:r>
              <a:rPr lang="en-GB" sz="2000" dirty="0">
                <a:solidFill>
                  <a:prstClr val="black"/>
                </a:solidFill>
                <a:cs typeface="Arial" charset="0"/>
              </a:rPr>
              <a:t> (Please be aware that these will be monitored regularly but this does not mean you will get an immediate reply, it may be the following day, or, if over a weekend, the next working day) </a:t>
            </a:r>
          </a:p>
          <a:p>
            <a:pPr marL="342900" lvl="0" indent="-342900" defTabSz="457200">
              <a:spcBef>
                <a:spcPts val="1000"/>
              </a:spcBef>
              <a:buClr>
                <a:srgbClr val="F496CB">
                  <a:lumMod val="75000"/>
                </a:srgbClr>
              </a:buClr>
              <a:buSzPct val="80000"/>
              <a:buFont typeface="Wingdings 3" charset="2"/>
              <a:buChar char=""/>
              <a:defRPr/>
            </a:pPr>
            <a:r>
              <a:rPr lang="en-GB" sz="2000" dirty="0">
                <a:solidFill>
                  <a:prstClr val="black"/>
                </a:solidFill>
                <a:cs typeface="Arial" charset="0"/>
              </a:rPr>
              <a:t>The school will offer 3</a:t>
            </a:r>
            <a:r>
              <a:rPr lang="en-GB" sz="2000" dirty="0">
                <a:solidFill>
                  <a:prstClr val="black"/>
                </a:solidFill>
              </a:rPr>
              <a:t> formal parents’ evenings – one each term</a:t>
            </a:r>
            <a:r>
              <a:rPr lang="en-GB" sz="2800" dirty="0">
                <a:solidFill>
                  <a:prstClr val="black"/>
                </a:solidFill>
              </a:rPr>
              <a:t> </a:t>
            </a:r>
            <a:r>
              <a:rPr lang="en-GB" sz="2000" dirty="0">
                <a:solidFill>
                  <a:prstClr val="black"/>
                </a:solidFill>
              </a:rPr>
              <a:t>(The summer term is offered after receipt of your child’ annual report)</a:t>
            </a:r>
          </a:p>
        </p:txBody>
      </p:sp>
    </p:spTree>
    <p:extLst>
      <p:ext uri="{BB962C8B-B14F-4D97-AF65-F5344CB8AC3E}">
        <p14:creationId xmlns:p14="http://schemas.microsoft.com/office/powerpoint/2010/main" val="2637915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pPr algn="ctr"/>
            <a:r>
              <a:rPr lang="en-US" u="sng" dirty="0">
                <a:latin typeface="Letter-join Plus 8" panose="02000505000000020003" pitchFamily="50" charset="0"/>
                <a:ea typeface="Comic Sans MS" charset="0"/>
                <a:cs typeface="Comic Sans MS" charset="0"/>
              </a:rPr>
              <a:t>Curriculum</a:t>
            </a:r>
          </a:p>
        </p:txBody>
      </p:sp>
      <p:sp>
        <p:nvSpPr>
          <p:cNvPr id="14" name="Content Placeholder 13"/>
          <p:cNvSpPr>
            <a:spLocks noGrp="1"/>
          </p:cNvSpPr>
          <p:nvPr>
            <p:ph idx="1"/>
          </p:nvPr>
        </p:nvSpPr>
        <p:spPr>
          <a:xfrm>
            <a:off x="914618" y="1513883"/>
            <a:ext cx="9134856" cy="4152901"/>
          </a:xfrm>
        </p:spPr>
        <p:txBody>
          <a:bodyPr vert="horz" lIns="91440" tIns="45720" rIns="91440" bIns="45720" rtlCol="0" anchor="t">
            <a:normAutofit/>
          </a:bodyPr>
          <a:lstStyle/>
          <a:p>
            <a:pPr marL="502920" indent="-457200"/>
            <a:r>
              <a:rPr lang="en-US" sz="2800" dirty="0" err="1">
                <a:latin typeface="Letter-join Plus 8"/>
                <a:ea typeface="Comic Sans MS" charset="0"/>
                <a:cs typeface="Comic Sans MS" charset="0"/>
              </a:rPr>
              <a:t>Maths</a:t>
            </a:r>
            <a:r>
              <a:rPr lang="en-US" sz="2800" dirty="0">
                <a:latin typeface="Letter-join Plus 8"/>
                <a:ea typeface="Comic Sans MS" charset="0"/>
                <a:cs typeface="Comic Sans MS" charset="0"/>
              </a:rPr>
              <a:t> and English daily.</a:t>
            </a:r>
          </a:p>
          <a:p>
            <a:pPr marL="502920" indent="-457200"/>
            <a:r>
              <a:rPr lang="en-US" sz="2800" dirty="0">
                <a:latin typeface="Letter-join Plus 8"/>
                <a:ea typeface="Comic Sans MS" charset="0"/>
                <a:cs typeface="Comic Sans MS" charset="0"/>
              </a:rPr>
              <a:t>Geography, RE and History using Opening Worlds Curriculum. More information on the website to follow.</a:t>
            </a:r>
            <a:endParaRPr lang="en-US" sz="2800" dirty="0">
              <a:latin typeface="Letter-join Plus 8" panose="02000505000000020003" pitchFamily="50" charset="0"/>
              <a:ea typeface="Comic Sans MS" charset="0"/>
              <a:cs typeface="Comic Sans MS" charset="0"/>
            </a:endParaRPr>
          </a:p>
          <a:p>
            <a:pPr marL="502920" indent="-457200"/>
            <a:r>
              <a:rPr lang="en-US" sz="2800" dirty="0">
                <a:latin typeface="Letter-join Plus 8"/>
                <a:ea typeface="Comic Sans MS" charset="0"/>
                <a:cs typeface="Comic Sans MS" charset="0"/>
              </a:rPr>
              <a:t>Art and DT on a 6 week, half term basis.</a:t>
            </a:r>
          </a:p>
          <a:p>
            <a:pPr marL="502920" indent="-457200"/>
            <a:r>
              <a:rPr lang="en-US" sz="2800" dirty="0">
                <a:latin typeface="Letter-join Plus 8"/>
                <a:ea typeface="Comic Sans MS" charset="0"/>
                <a:cs typeface="Comic Sans MS" charset="0"/>
              </a:rPr>
              <a:t>Science weekly. </a:t>
            </a:r>
            <a:endParaRPr lang="en-US" sz="2800" dirty="0">
              <a:latin typeface="Letter-join Plus 8" panose="02000505000000020003" pitchFamily="50" charset="0"/>
              <a:ea typeface="Comic Sans MS" charset="0"/>
              <a:cs typeface="Comic Sans MS" charset="0"/>
            </a:endParaRPr>
          </a:p>
          <a:p>
            <a:pPr marL="502920" indent="-457200"/>
            <a:r>
              <a:rPr lang="en-US" sz="2800" dirty="0">
                <a:latin typeface="Letter-join Plus 8"/>
                <a:ea typeface="Comic Sans MS" charset="0"/>
                <a:cs typeface="Comic Sans MS" charset="0"/>
              </a:rPr>
              <a:t>PE twice a week.</a:t>
            </a:r>
          </a:p>
          <a:p>
            <a:pPr marL="502920" indent="-457200"/>
            <a:r>
              <a:rPr lang="en-US" sz="2800" dirty="0">
                <a:latin typeface="Letter-join Plus 8"/>
                <a:ea typeface="Comic Sans MS" charset="0"/>
                <a:cs typeface="Comic Sans MS" charset="0"/>
              </a:rPr>
              <a:t>PSHE, Emotional Logic, Spanish, Music weekly.</a:t>
            </a:r>
          </a:p>
        </p:txBody>
      </p:sp>
      <p:pic>
        <p:nvPicPr>
          <p:cNvPr id="2050" name="Picture 2" descr="Mastery Made Easy – Pearson Power Maths | Teachwire Educational Product  Review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135" y="124373"/>
            <a:ext cx="1817378" cy="1272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8227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bwMode="auto">
          <a:xfrm>
            <a:off x="1107949" y="794992"/>
            <a:ext cx="8419229"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spAutoFit/>
          </a:bodyPr>
          <a:lstStyle>
            <a:lvl1pPr algn="l" defTabSz="457200" rtl="0" eaLnBrk="0" fontAlgn="base" hangingPunct="0">
              <a:spcBef>
                <a:spcPct val="0"/>
              </a:spcBef>
              <a:spcAft>
                <a:spcPct val="0"/>
              </a:spcAft>
              <a:defRPr sz="3600" kern="1200">
                <a:solidFill>
                  <a:srgbClr val="EB3D9F"/>
                </a:solidFill>
                <a:latin typeface="+mj-lt"/>
                <a:ea typeface="+mj-ea"/>
                <a:cs typeface="+mj-cs"/>
              </a:defRPr>
            </a:lvl1pPr>
            <a:lvl2pPr algn="l" defTabSz="457200" rtl="0" eaLnBrk="0" fontAlgn="base" hangingPunct="0">
              <a:spcBef>
                <a:spcPct val="0"/>
              </a:spcBef>
              <a:spcAft>
                <a:spcPct val="0"/>
              </a:spcAft>
              <a:defRPr sz="3600">
                <a:solidFill>
                  <a:srgbClr val="EB3D9F"/>
                </a:solidFill>
                <a:latin typeface="Trebuchet MS" panose="020B0603020202020204" pitchFamily="34" charset="0"/>
              </a:defRPr>
            </a:lvl2pPr>
            <a:lvl3pPr algn="l" defTabSz="457200" rtl="0" eaLnBrk="0" fontAlgn="base" hangingPunct="0">
              <a:spcBef>
                <a:spcPct val="0"/>
              </a:spcBef>
              <a:spcAft>
                <a:spcPct val="0"/>
              </a:spcAft>
              <a:defRPr sz="3600">
                <a:solidFill>
                  <a:srgbClr val="EB3D9F"/>
                </a:solidFill>
                <a:latin typeface="Trebuchet MS" panose="020B0603020202020204" pitchFamily="34" charset="0"/>
              </a:defRPr>
            </a:lvl3pPr>
            <a:lvl4pPr algn="l" defTabSz="457200" rtl="0" eaLnBrk="0" fontAlgn="base" hangingPunct="0">
              <a:spcBef>
                <a:spcPct val="0"/>
              </a:spcBef>
              <a:spcAft>
                <a:spcPct val="0"/>
              </a:spcAft>
              <a:defRPr sz="3600">
                <a:solidFill>
                  <a:srgbClr val="EB3D9F"/>
                </a:solidFill>
                <a:latin typeface="Trebuchet MS" panose="020B0603020202020204" pitchFamily="34" charset="0"/>
              </a:defRPr>
            </a:lvl4pPr>
            <a:lvl5pPr algn="l" defTabSz="457200" rtl="0" eaLnBrk="0" fontAlgn="base" hangingPunct="0">
              <a:spcBef>
                <a:spcPct val="0"/>
              </a:spcBef>
              <a:spcAft>
                <a:spcPct val="0"/>
              </a:spcAft>
              <a:defRPr sz="3600">
                <a:solidFill>
                  <a:srgbClr val="EB3D9F"/>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3200" b="1" i="0" u="none" strike="noStrike" kern="1200" cap="none" spc="0" normalizeH="0" baseline="0" noProof="0" dirty="0">
                <a:ln>
                  <a:noFill/>
                </a:ln>
                <a:solidFill>
                  <a:srgbClr val="FF33CC"/>
                </a:solidFill>
                <a:effectLst/>
                <a:uLnTx/>
                <a:uFillTx/>
                <a:latin typeface="Trebuchet MS" panose="020B0603020202020204"/>
                <a:ea typeface="+mj-ea"/>
                <a:cs typeface="+mj-cs"/>
              </a:rPr>
              <a:t>Thank you for coming </a:t>
            </a:r>
            <a:r>
              <a:rPr kumimoji="0" lang="en-GB" altLang="en-US" sz="3200" b="1" i="0" u="none" strike="noStrike" kern="1200" cap="none" spc="0" normalizeH="0" baseline="0" noProof="0" dirty="0">
                <a:ln>
                  <a:noFill/>
                </a:ln>
                <a:solidFill>
                  <a:srgbClr val="92D050"/>
                </a:solidFill>
                <a:effectLst/>
                <a:uLnTx/>
                <a:uFillTx/>
                <a:latin typeface="Trebuchet MS" panose="020B0603020202020204"/>
                <a:ea typeface="+mj-ea"/>
                <a:cs typeface="+mj-cs"/>
              </a:rPr>
              <a:t>– </a:t>
            </a:r>
            <a:r>
              <a:rPr kumimoji="0" lang="en-GB" altLang="en-US" sz="3200" i="0" u="none" strike="noStrike" kern="1200" cap="none" spc="0" normalizeH="0" baseline="0" noProof="0" dirty="0">
                <a:ln>
                  <a:noFill/>
                </a:ln>
                <a:solidFill>
                  <a:srgbClr val="92D050"/>
                </a:solidFill>
                <a:effectLst/>
                <a:uLnTx/>
                <a:uFillTx/>
                <a:latin typeface="Trebuchet MS" panose="020B0603020202020204"/>
                <a:ea typeface="+mj-ea"/>
                <a:cs typeface="+mj-cs"/>
              </a:rPr>
              <a:t>it has been so lovely to invite parents and carers in again and to begin re-building the community!</a:t>
            </a:r>
            <a:r>
              <a:rPr kumimoji="0" lang="en-GB" altLang="en-US" sz="3200" b="0" i="0" u="none" strike="noStrike" kern="1200" cap="none" spc="0" normalizeH="0" baseline="0" noProof="0" dirty="0">
                <a:ln>
                  <a:noFill/>
                </a:ln>
                <a:solidFill>
                  <a:sysClr val="windowText" lastClr="000000"/>
                </a:solidFill>
                <a:effectLst/>
                <a:uLnTx/>
                <a:uFillTx/>
                <a:latin typeface="Trebuchet MS" panose="020B0603020202020204"/>
                <a:ea typeface="+mj-ea"/>
                <a:cs typeface="+mj-cs"/>
              </a:rPr>
              <a:t/>
            </a:r>
            <a:br>
              <a:rPr kumimoji="0" lang="en-GB" altLang="en-US" sz="3200" b="0" i="0" u="none" strike="noStrike" kern="1200" cap="none" spc="0" normalizeH="0" baseline="0" noProof="0" dirty="0">
                <a:ln>
                  <a:noFill/>
                </a:ln>
                <a:solidFill>
                  <a:sysClr val="windowText" lastClr="000000"/>
                </a:solidFill>
                <a:effectLst/>
                <a:uLnTx/>
                <a:uFillTx/>
                <a:latin typeface="Trebuchet MS" panose="020B0603020202020204"/>
                <a:ea typeface="+mj-ea"/>
                <a:cs typeface="+mj-cs"/>
              </a:rPr>
            </a:br>
            <a:r>
              <a:rPr kumimoji="0" lang="en-GB" altLang="en-US" sz="3200" b="0" i="0" u="none" strike="noStrike" kern="1200" cap="none" spc="0" normalizeH="0" baseline="0" noProof="0" dirty="0">
                <a:ln>
                  <a:noFill/>
                </a:ln>
                <a:solidFill>
                  <a:srgbClr val="92D050"/>
                </a:solidFill>
                <a:effectLst/>
                <a:uLnTx/>
                <a:uFillTx/>
                <a:latin typeface="Trebuchet MS" panose="020B0603020202020204"/>
                <a:ea typeface="+mj-ea"/>
                <a:cs typeface="+mj-cs"/>
              </a:rPr>
              <a:t/>
            </a:r>
            <a:br>
              <a:rPr kumimoji="0" lang="en-GB" altLang="en-US" sz="3200" b="0" i="0" u="none" strike="noStrike" kern="1200" cap="none" spc="0" normalizeH="0" baseline="0" noProof="0" dirty="0">
                <a:ln>
                  <a:noFill/>
                </a:ln>
                <a:solidFill>
                  <a:srgbClr val="92D050"/>
                </a:solidFill>
                <a:effectLst/>
                <a:uLnTx/>
                <a:uFillTx/>
                <a:latin typeface="Trebuchet MS" panose="020B0603020202020204"/>
                <a:ea typeface="+mj-ea"/>
                <a:cs typeface="+mj-cs"/>
              </a:rPr>
            </a:br>
            <a:r>
              <a:rPr kumimoji="0" lang="en-GB" altLang="en-US" sz="3200" b="0" i="0" u="none" strike="noStrike" kern="1200" cap="none" spc="0" normalizeH="0" baseline="0" noProof="0" dirty="0">
                <a:ln>
                  <a:noFill/>
                </a:ln>
                <a:solidFill>
                  <a:srgbClr val="92D050"/>
                </a:solidFill>
                <a:effectLst/>
                <a:uLnTx/>
                <a:uFillTx/>
                <a:latin typeface="Trebuchet MS" panose="020B0603020202020204"/>
                <a:ea typeface="+mj-ea"/>
                <a:cs typeface="+mj-cs"/>
              </a:rPr>
              <a:t>We are looking forward to a fantastic year with our fabulous</a:t>
            </a:r>
            <a:br>
              <a:rPr kumimoji="0" lang="en-GB" altLang="en-US" sz="3200" b="0" i="0" u="none" strike="noStrike" kern="1200" cap="none" spc="0" normalizeH="0" baseline="0" noProof="0" dirty="0">
                <a:ln>
                  <a:noFill/>
                </a:ln>
                <a:solidFill>
                  <a:srgbClr val="92D050"/>
                </a:solidFill>
                <a:effectLst/>
                <a:uLnTx/>
                <a:uFillTx/>
                <a:latin typeface="Trebuchet MS" panose="020B0603020202020204"/>
                <a:ea typeface="+mj-ea"/>
                <a:cs typeface="+mj-cs"/>
              </a:rPr>
            </a:br>
            <a:r>
              <a:rPr lang="en-GB" altLang="en-US" sz="3200" b="1" dirty="0">
                <a:solidFill>
                  <a:srgbClr val="92D050"/>
                </a:solidFill>
                <a:latin typeface="Trebuchet MS" panose="020B0603020202020204"/>
              </a:rPr>
              <a:t>Badger</a:t>
            </a:r>
            <a:r>
              <a:rPr kumimoji="0" lang="en-GB" altLang="en-US" sz="3200" b="0" i="0" u="none" strike="noStrike" kern="1200" cap="none" spc="0" normalizeH="0" baseline="0" noProof="0" dirty="0">
                <a:ln>
                  <a:noFill/>
                </a:ln>
                <a:solidFill>
                  <a:srgbClr val="92D050"/>
                </a:solidFill>
                <a:effectLst/>
                <a:uLnTx/>
                <a:uFillTx/>
                <a:latin typeface="Trebuchet MS" panose="020B0603020202020204"/>
                <a:ea typeface="+mj-ea"/>
                <a:cs typeface="+mj-cs"/>
              </a:rPr>
              <a:t> class!</a:t>
            </a:r>
          </a:p>
          <a:p>
            <a:pPr marL="0" marR="0" lvl="0" indent="0" algn="l" defTabSz="457200" rtl="0" eaLnBrk="1" fontAlgn="base" latinLnBrk="0" hangingPunct="1">
              <a:lnSpc>
                <a:spcPct val="100000"/>
              </a:lnSpc>
              <a:spcBef>
                <a:spcPct val="0"/>
              </a:spcBef>
              <a:spcAft>
                <a:spcPct val="0"/>
              </a:spcAft>
              <a:buClrTx/>
              <a:buSzTx/>
              <a:buFontTx/>
              <a:buNone/>
              <a:tabLst/>
              <a:defRPr/>
            </a:pPr>
            <a:endParaRPr lang="en-US" altLang="en-US" sz="3200" dirty="0">
              <a:solidFill>
                <a:srgbClr val="92D050"/>
              </a:solidFill>
              <a:latin typeface="Trebuchet MS" panose="020B0603020202020204"/>
            </a:endParaRPr>
          </a:p>
          <a:p>
            <a:pPr marL="0" marR="0" lvl="0" indent="0" algn="l" defTabSz="457200" rtl="0" eaLnBrk="1" fontAlgn="base" latinLnBrk="0" hangingPunct="1">
              <a:lnSpc>
                <a:spcPct val="100000"/>
              </a:lnSpc>
              <a:spcBef>
                <a:spcPct val="0"/>
              </a:spcBef>
              <a:spcAft>
                <a:spcPct val="0"/>
              </a:spcAft>
              <a:buClrTx/>
              <a:buSzTx/>
              <a:buFontTx/>
              <a:buNone/>
              <a:tabLst/>
              <a:defRPr/>
            </a:pPr>
            <a:r>
              <a:rPr kumimoji="0" lang="en-US" altLang="en-US" sz="3200" b="0" i="0" u="none" strike="noStrike" kern="1200" cap="none" spc="0" normalizeH="0" baseline="0" noProof="0" dirty="0">
                <a:ln>
                  <a:noFill/>
                </a:ln>
                <a:solidFill>
                  <a:srgbClr val="FF33CC"/>
                </a:solidFill>
                <a:effectLst/>
                <a:uLnTx/>
                <a:uFillTx/>
                <a:latin typeface="Trebuchet MS" panose="020B0603020202020204"/>
                <a:ea typeface="+mj-ea"/>
                <a:cs typeface="+mj-cs"/>
              </a:rPr>
              <a:t>Do you have any questions?</a:t>
            </a:r>
            <a:endParaRPr kumimoji="0" lang="en-GB" altLang="en-US" sz="3200" b="0" i="0" u="none" strike="noStrike" kern="1200" cap="none" spc="0" normalizeH="0" baseline="0" noProof="0" dirty="0">
              <a:ln>
                <a:noFill/>
              </a:ln>
              <a:solidFill>
                <a:srgbClr val="FF33CC"/>
              </a:solidFill>
              <a:effectLst/>
              <a:uLnTx/>
              <a:uFillTx/>
              <a:latin typeface="Trebuchet MS" panose="020B0603020202020204"/>
              <a:ea typeface="+mj-ea"/>
              <a:cs typeface="+mj-cs"/>
            </a:endParaRPr>
          </a:p>
        </p:txBody>
      </p:sp>
      <p:pic>
        <p:nvPicPr>
          <p:cNvPr id="3" name="Picture 2"/>
          <p:cNvPicPr>
            <a:picLocks noChangeAspect="1"/>
          </p:cNvPicPr>
          <p:nvPr/>
        </p:nvPicPr>
        <p:blipFill>
          <a:blip r:embed="rId2"/>
          <a:stretch>
            <a:fillRect/>
          </a:stretch>
        </p:blipFill>
        <p:spPr>
          <a:xfrm>
            <a:off x="6710635" y="3849709"/>
            <a:ext cx="1788931" cy="2608105"/>
          </a:xfrm>
          <a:prstGeom prst="rect">
            <a:avLst/>
          </a:prstGeom>
        </p:spPr>
      </p:pic>
    </p:spTree>
    <p:extLst>
      <p:ext uri="{BB962C8B-B14F-4D97-AF65-F5344CB8AC3E}">
        <p14:creationId xmlns:p14="http://schemas.microsoft.com/office/powerpoint/2010/main" val="636846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7a9b8dc-9cd6-4e98-bfbd-036b0a42fea8">
      <Terms xmlns="http://schemas.microsoft.com/office/infopath/2007/PartnerControls"/>
    </lcf76f155ced4ddcb4097134ff3c332f>
    <TaxCatchAll xmlns="89777f82-58e2-41b5-a5a1-8a26a501809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0DAC44781BBCD4DB070796433306E5C" ma:contentTypeVersion="17" ma:contentTypeDescription="Create a new document." ma:contentTypeScope="" ma:versionID="5a7b1025baef13c629d2c485ed9845fd">
  <xsd:schema xmlns:xsd="http://www.w3.org/2001/XMLSchema" xmlns:xs="http://www.w3.org/2001/XMLSchema" xmlns:p="http://schemas.microsoft.com/office/2006/metadata/properties" xmlns:ns2="27a9b8dc-9cd6-4e98-bfbd-036b0a42fea8" xmlns:ns3="89777f82-58e2-41b5-a5a1-8a26a5018091" targetNamespace="http://schemas.microsoft.com/office/2006/metadata/properties" ma:root="true" ma:fieldsID="fa2c28e225d5f22183978289555b6ccb" ns2:_="" ns3:_="">
    <xsd:import namespace="27a9b8dc-9cd6-4e98-bfbd-036b0a42fea8"/>
    <xsd:import namespace="89777f82-58e2-41b5-a5a1-8a26a501809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LengthInSeconds" minOccurs="0"/>
                <xsd:element ref="ns2:MediaServiceAutoKeyPoints" minOccurs="0"/>
                <xsd:element ref="ns2:MediaServiceKeyPoints" minOccurs="0"/>
                <xsd:element ref="ns2:MediaServiceDateTaken"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7a9b8dc-9cd6-4e98-bfbd-036b0a42fe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f668a3a-3de0-4951-bcfc-8a2321b5a52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9777f82-58e2-41b5-a5a1-8a26a5018091"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1d177ff-fcf9-4667-8bc1-25e559188323}" ma:internalName="TaxCatchAll" ma:showField="CatchAllData" ma:web="89777f82-58e2-41b5-a5a1-8a26a50180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749D910-7B2C-47AC-976E-288DF6D9C17E}">
  <ds:schemaRefs>
    <ds:schemaRef ds:uri="http://schemas.microsoft.com/office/infopath/2007/PartnerControls"/>
    <ds:schemaRef ds:uri="89777f82-58e2-41b5-a5a1-8a26a5018091"/>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27a9b8dc-9cd6-4e98-bfbd-036b0a42fea8"/>
    <ds:schemaRef ds:uri="http://www.w3.org/XML/1998/namespace"/>
    <ds:schemaRef ds:uri="http://purl.org/dc/dcmitype/"/>
  </ds:schemaRefs>
</ds:datastoreItem>
</file>

<file path=customXml/itemProps2.xml><?xml version="1.0" encoding="utf-8"?>
<ds:datastoreItem xmlns:ds="http://schemas.openxmlformats.org/officeDocument/2006/customXml" ds:itemID="{D3A70291-04FB-4B79-A8E0-EBADF841C4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7a9b8dc-9cd6-4e98-bfbd-036b0a42fea8"/>
    <ds:schemaRef ds:uri="89777f82-58e2-41b5-a5a1-8a26a50180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8676D5D-902D-48A9-AA9F-30E883D619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927</Words>
  <Application>Microsoft Office PowerPoint</Application>
  <PresentationFormat>Widescreen</PresentationFormat>
  <Paragraphs>85</Paragraphs>
  <Slides>16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Cambria</vt:lpstr>
      <vt:lpstr>Comic Sans MS</vt:lpstr>
      <vt:lpstr>Letter-join Plus 8</vt:lpstr>
      <vt:lpstr>Trebuchet MS</vt:lpstr>
      <vt:lpstr>Verdana</vt:lpstr>
      <vt:lpstr>Wingdings</vt:lpstr>
      <vt:lpstr>Wingdings 3</vt:lpstr>
      <vt:lpstr>Facet</vt:lpstr>
      <vt:lpstr>Meet the Teacher 2023</vt:lpstr>
      <vt:lpstr>PowerPoint Presentation</vt:lpstr>
      <vt:lpstr>PowerPoint Presentation</vt:lpstr>
      <vt:lpstr>Working Together</vt:lpstr>
      <vt:lpstr>School/Class Expectations </vt:lpstr>
      <vt:lpstr>Class Homework Arrangements </vt:lpstr>
      <vt:lpstr>How can you help your child? </vt:lpstr>
      <vt:lpstr>How can you help your child? </vt:lpstr>
      <vt:lpstr>Oracy: the ability to express one’s self fluently and grammatically in speech </vt:lpstr>
      <vt:lpstr>PowerPoint Presentation</vt:lpstr>
      <vt:lpstr>Snacks and/or Packed Lunches </vt:lpstr>
      <vt:lpstr>PowerPoint Presentation</vt:lpstr>
      <vt:lpstr>PowerPoint Presentation</vt:lpstr>
      <vt:lpstr>PowerPoint Presentation</vt:lpstr>
      <vt:lpstr>Curriculum</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202</dc:title>
  <dc:creator/>
  <cp:keywords/>
  <cp:lastModifiedBy/>
  <cp:revision>21</cp:revision>
  <dcterms:created xsi:type="dcterms:W3CDTF">2016-09-13T09:29:17Z</dcterms:created>
  <dcterms:modified xsi:type="dcterms:W3CDTF">2023-09-21T15:48:55Z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TC028952699991</vt:lpwstr>
  </property>
  <property fmtid="{D5CDD505-2E9C-101B-9397-08002B2CF9AE}" pid="3" name="ContentTypeId">
    <vt:lpwstr>0x01010030DAC44781BBCD4DB070796433306E5C</vt:lpwstr>
  </property>
  <property fmtid="{D5CDD505-2E9C-101B-9397-08002B2CF9AE}" pid="4" name="Order">
    <vt:r8>385800</vt:r8>
  </property>
  <property fmtid="{D5CDD505-2E9C-101B-9397-08002B2CF9AE}" pid="5" name="MediaServiceImageTags">
    <vt:lpwstr/>
  </property>
</Properties>
</file>